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8288000" cy="10287000"/>
  <p:notesSz cx="6858000" cy="9144000"/>
  <p:embeddedFontLst>
    <p:embeddedFont>
      <p:font typeface="Canva Sans Bold" panose="020B0604020202020204" charset="0"/>
      <p:regular r:id="rId36"/>
    </p:embeddedFont>
    <p:embeddedFont>
      <p:font typeface="Open Sans Bold" panose="020B0604020202020204" charset="0"/>
      <p:regular r:id="rId37"/>
    </p:embeddedFont>
    <p:embeddedFont>
      <p:font typeface="Poppins" panose="00000500000000000000" pitchFamily="2" charset="0"/>
      <p:regular r:id="rId38"/>
    </p:embeddedFont>
    <p:embeddedFont>
      <p:font typeface="Poppins Bold" panose="00000800000000000000" charset="0"/>
      <p:regular r:id="rId39"/>
    </p:embeddedFont>
    <p:embeddedFont>
      <p:font typeface="Poppins Bold Italics" panose="020B0604020202020204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834" y="9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25.05.2026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difficulté d'avoir des données fiables ET récentes </a:t>
            </a:r>
          </a:p>
          <a:p>
            <a:r>
              <a:rPr lang="en-US"/>
              <a:t>quelques données issues du barometre du numerique 2025 </a:t>
            </a:r>
          </a:p>
          <a:p>
            <a:r>
              <a:rPr lang="en-US"/>
              <a:t>(ARCEP-ANCT, Conseil général de l’économie et l’Arcom)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des débats anciens (Nora-minc) sur l'emploi, destruction ou pas, fin du travail ou fin de l'emploi etc (volume)</a:t>
            </a:r>
          </a:p>
          <a:p>
            <a:r>
              <a:rPr lang="en-US"/>
              <a:t>déqualification (traducteurs deviennent des vérificateurs) ou déqualification (D complexes, rédaction rapide) -&gt; ((carbonell parle de taylorisme augmenté : on automatise des tâches parcellisées))</a:t>
            </a:r>
          </a:p>
          <a:p>
            <a:endParaRPr lang="en-US"/>
          </a:p>
          <a:p>
            <a:r>
              <a:rPr lang="en-US"/>
              <a:t>effets CT : surcharge (augmentation CR réunion,..), peur d'être dépassé, isolement , fatigue cognitive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attention aux stats et aux discours catastrophiques qui sont 1/ performatifs 2/ produits par des consultants opour les consultants </a:t>
            </a:r>
          </a:p>
          <a:p>
            <a:endParaRPr lang="en-US"/>
          </a:p>
          <a:p>
            <a:r>
              <a:rPr lang="en-US"/>
              <a:t>- ex de Autor  2013... pas validée par le temps (il y a 13 ans...)</a:t>
            </a:r>
          </a:p>
          <a:p>
            <a:r>
              <a:rPr lang="en-US"/>
              <a:t>- liste de taches, coef d'automatisation qui dépend du degré de routine et de la nature manuelle ou cognitive de l'activité (or variabilité des tâches même routinières, compétences tacites</a:t>
            </a:r>
          </a:p>
          <a:p>
            <a:r>
              <a:rPr lang="en-US"/>
              <a:t>La standardisation permet l'automatisation (ex : W de platefrorme) -&gt; ne pas se tromper : ce n'est pas l'IA qui automatise c'est l'organisationnel du travail qui l'a permis ! L’organisation et la routinisation précèdent donc son automatisation et rendent les activités vulnérables face à la technologie. </a:t>
            </a:r>
          </a:p>
          <a:p>
            <a:r>
              <a:rPr lang="en-US"/>
              <a:t>+La prise en compte de l’organisation du travail, point aveugle des approches dominantes en économie, est donc centrale pour comprendre les changements </a:t>
            </a:r>
          </a:p>
          <a:p>
            <a:r>
              <a:rPr lang="en-US"/>
              <a:t>l’introduction de nouvelles technologies peut se faire autrement que selon une logique</a:t>
            </a:r>
          </a:p>
          <a:p>
            <a:r>
              <a:rPr lang="en-US"/>
              <a:t>substitutive (Zouinar, 2020).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IA plutôt perso</a:t>
            </a:r>
          </a:p>
          <a:p>
            <a:r>
              <a:rPr lang="en-US"/>
              <a:t>ini perso, peu encadrées</a:t>
            </a:r>
          </a:p>
          <a:p>
            <a:r>
              <a:rPr lang="en-US"/>
              <a:t>Des E leur IA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usage continuité de ce qu'on faisait avec google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es premières études sur l’IA en entreprise ne confirment pas la thèse du temps libéré. Une étude publiée dans la Harvard Business Review en février 2026 montre l’inverse : les salarié·es élargissent d’eux-mêmes leur périmètre de tâches, envoient des « prompts » pendant leurs pauses, gèrent plusieurs agents IA en parallèle. Même si elle est auto-infligée, cela reste de l’intensification.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inégalités, augmentation, rattrapage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cadre réglementaire et juridique commun pour l'intelligence artificielle au sein de l'Union européenne.</a:t>
            </a:r>
          </a:p>
          <a:p>
            <a:r>
              <a:rPr lang="en-US"/>
              <a:t>inacceptable : détection émotions sur le lieu de travail,</a:t>
            </a:r>
          </a:p>
          <a:p>
            <a:r>
              <a:rPr lang="en-US"/>
              <a:t>manipulation et tromperie préjudiciables fondées sur l’IA</a:t>
            </a:r>
          </a:p>
          <a:p>
            <a:r>
              <a:rPr lang="en-US"/>
              <a:t>exploitation nocive des vulnérabilités fondée sur l’IA</a:t>
            </a:r>
          </a:p>
          <a:p>
            <a:r>
              <a:rPr lang="en-US"/>
              <a:t>notation sociale </a:t>
            </a:r>
          </a:p>
          <a:p>
            <a:r>
              <a:rPr lang="en-US"/>
              <a:t>Risque élevé : justice, enseignement sup, RH (CV)</a:t>
            </a:r>
          </a:p>
          <a:p>
            <a:r>
              <a:rPr lang="en-US"/>
              <a:t>Haut risque</a:t>
            </a:r>
          </a:p>
          <a:p>
            <a:r>
              <a:rPr lang="en-US"/>
              <a:t>transparence </a:t>
            </a:r>
          </a:p>
          <a:p>
            <a:r>
              <a:rPr lang="en-US"/>
              <a:t>Son entrée en vigueur doit se faire progressivement, avec un calendrier de mise en application échelonné entre 2026 et 2030 en fonction du niveau de risque du système concerné.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 types de questions à se poser collectivement </a:t>
            </a:r>
          </a:p>
          <a:p>
            <a:r>
              <a:rPr lang="en-US"/>
              <a:t>-L’utilité : pour quoi et et en quoi le projet est utile ?</a:t>
            </a:r>
          </a:p>
          <a:p>
            <a:r>
              <a:rPr lang="en-US"/>
              <a:t>-L’intelligibilité : comment faire pour que le projet soit intelligible par toutes les personnes concernées ?</a:t>
            </a:r>
          </a:p>
          <a:p>
            <a:r>
              <a:rPr lang="en-US"/>
              <a:t>-La discutabilité : est-il possible de discuter des transformations en cours et à venir ? Les avis des partis prenantes seront-ils pris en compte ? </a:t>
            </a:r>
          </a:p>
          <a:p>
            <a:r>
              <a:rPr lang="en-US"/>
              <a:t>- L’accessibilité : quelles compétences pré-requises</a:t>
            </a:r>
          </a:p>
          <a:p>
            <a:r>
              <a:rPr lang="en-US"/>
              <a:t>-L’utilisabilité </a:t>
            </a:r>
          </a:p>
          <a:p>
            <a:r>
              <a:rPr lang="en-US"/>
              <a:t>- L’adaptabilité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tous les thèmes</a:t>
            </a:r>
          </a:p>
          <a:p>
            <a:r>
              <a:rPr lang="en-US"/>
              <a:t>traditionnels de la négociation collective sont repris à la lumière de l’intelligence artificielle. Les</a:t>
            </a:r>
          </a:p>
          <a:p>
            <a:r>
              <a:rPr lang="en-US"/>
              <a:t>accords relatifs à l’IA traitent classiquement de la rémunération, des droits collectifs, de la protection</a:t>
            </a:r>
          </a:p>
          <a:p>
            <a:r>
              <a:rPr lang="en-US"/>
              <a:t>sociale, du temps de travail, des conditions de travail, de la discrimination (égalité hommes-femmes,</a:t>
            </a:r>
          </a:p>
          <a:p>
            <a:r>
              <a:rPr lang="en-US"/>
              <a:t>handicap, seniors...), de l’emploi.</a:t>
            </a:r>
          </a:p>
          <a:p>
            <a:r>
              <a:rPr lang="en-US"/>
              <a:t>Mais on trouve aussi des droits nouveaux spécifiques à l’IA et au management algorithmique, comme</a:t>
            </a:r>
          </a:p>
          <a:p>
            <a:r>
              <a:rPr lang="en-US"/>
              <a:t>la protection de la vie privée et des données personnelles, l’explicabilité des résultats, la lutte contre</a:t>
            </a:r>
          </a:p>
          <a:p>
            <a:r>
              <a:rPr lang="en-US"/>
              <a:t>l’infobésité, le droit à la déconnexion (responsabilité de l’entreprise), le droit à l’employabilité, qui se</a:t>
            </a:r>
          </a:p>
          <a:p>
            <a:r>
              <a:rPr lang="en-US"/>
              <a:t>retrouvent surtout dans la mise en place de formations.</a:t>
            </a:r>
          </a:p>
          <a:p>
            <a:r>
              <a:rPr lang="en-US"/>
              <a:t>Quelques premiers accords phares innovants ont été conclus en matière d’accompa</a:t>
            </a:r>
          </a:p>
          <a:p>
            <a:r>
              <a:rPr lang="en-US"/>
              <a:t>12 membres réunis trois fois par an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cadre réglementaire et juridique commun pour l'intelligence artificielle au sein de l'Union européenne.</a:t>
            </a:r>
          </a:p>
          <a:p>
            <a:r>
              <a:rPr lang="en-US"/>
              <a:t>inacceptable : détection émotions sur le lieu de travail,</a:t>
            </a:r>
          </a:p>
          <a:p>
            <a:r>
              <a:rPr lang="en-US"/>
              <a:t>manipulation et tromperie préjudiciables fondées sur l’IA</a:t>
            </a:r>
          </a:p>
          <a:p>
            <a:r>
              <a:rPr lang="en-US"/>
              <a:t>exploitation nocive des vulnérabilités fondée sur l’IA</a:t>
            </a:r>
          </a:p>
          <a:p>
            <a:r>
              <a:rPr lang="en-US"/>
              <a:t>notation sociale </a:t>
            </a:r>
          </a:p>
          <a:p>
            <a:r>
              <a:rPr lang="en-US"/>
              <a:t>Risque élevé : justice, enseignement sup, RH (CV)</a:t>
            </a:r>
          </a:p>
          <a:p>
            <a:r>
              <a:rPr lang="en-US"/>
              <a:t>Haut risque</a:t>
            </a:r>
          </a:p>
          <a:p>
            <a:r>
              <a:rPr lang="en-US"/>
              <a:t>transparence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2611945">
            <a:off x="14458950" y="4723039"/>
            <a:ext cx="7658100" cy="5426529"/>
            <a:chOff x="0" y="0"/>
            <a:chExt cx="2016948" cy="142920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16948" cy="1429209"/>
            </a:xfrm>
            <a:custGeom>
              <a:avLst/>
              <a:gdLst/>
              <a:ahLst/>
              <a:cxnLst/>
              <a:rect l="l" t="t" r="r" b="b"/>
              <a:pathLst>
                <a:path w="2016948" h="1429209">
                  <a:moveTo>
                    <a:pt x="51558" y="0"/>
                  </a:moveTo>
                  <a:lnTo>
                    <a:pt x="1965390" y="0"/>
                  </a:lnTo>
                  <a:cubicBezTo>
                    <a:pt x="1979064" y="0"/>
                    <a:pt x="1992178" y="5432"/>
                    <a:pt x="2001847" y="15101"/>
                  </a:cubicBezTo>
                  <a:cubicBezTo>
                    <a:pt x="2011516" y="24770"/>
                    <a:pt x="2016948" y="37884"/>
                    <a:pt x="2016948" y="51558"/>
                  </a:cubicBezTo>
                  <a:lnTo>
                    <a:pt x="2016948" y="1377651"/>
                  </a:lnTo>
                  <a:cubicBezTo>
                    <a:pt x="2016948" y="1391325"/>
                    <a:pt x="2011516" y="1404439"/>
                    <a:pt x="2001847" y="1414108"/>
                  </a:cubicBezTo>
                  <a:cubicBezTo>
                    <a:pt x="1992178" y="1423777"/>
                    <a:pt x="1979064" y="1429209"/>
                    <a:pt x="1965390" y="1429209"/>
                  </a:cubicBezTo>
                  <a:lnTo>
                    <a:pt x="51558" y="1429209"/>
                  </a:lnTo>
                  <a:cubicBezTo>
                    <a:pt x="37884" y="1429209"/>
                    <a:pt x="24770" y="1423777"/>
                    <a:pt x="15101" y="1414108"/>
                  </a:cubicBezTo>
                  <a:cubicBezTo>
                    <a:pt x="5432" y="1404439"/>
                    <a:pt x="0" y="1391325"/>
                    <a:pt x="0" y="1377651"/>
                  </a:cubicBezTo>
                  <a:lnTo>
                    <a:pt x="0" y="51558"/>
                  </a:lnTo>
                  <a:cubicBezTo>
                    <a:pt x="0" y="37884"/>
                    <a:pt x="5432" y="24770"/>
                    <a:pt x="15101" y="15101"/>
                  </a:cubicBezTo>
                  <a:cubicBezTo>
                    <a:pt x="24770" y="5432"/>
                    <a:pt x="37884" y="0"/>
                    <a:pt x="51558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33375"/>
              <a:ext cx="2016948" cy="176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2611945">
            <a:off x="-614581" y="-1866767"/>
            <a:ext cx="3031341" cy="2798456"/>
            <a:chOff x="0" y="0"/>
            <a:chExt cx="798378" cy="7370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98378" cy="737042"/>
            </a:xfrm>
            <a:custGeom>
              <a:avLst/>
              <a:gdLst/>
              <a:ahLst/>
              <a:cxnLst/>
              <a:rect l="l" t="t" r="r" b="b"/>
              <a:pathLst>
                <a:path w="798378" h="737042">
                  <a:moveTo>
                    <a:pt x="130252" y="0"/>
                  </a:moveTo>
                  <a:lnTo>
                    <a:pt x="668126" y="0"/>
                  </a:lnTo>
                  <a:cubicBezTo>
                    <a:pt x="702671" y="0"/>
                    <a:pt x="735801" y="13723"/>
                    <a:pt x="760228" y="38150"/>
                  </a:cubicBezTo>
                  <a:cubicBezTo>
                    <a:pt x="784655" y="62577"/>
                    <a:pt x="798378" y="95707"/>
                    <a:pt x="798378" y="130252"/>
                  </a:cubicBezTo>
                  <a:lnTo>
                    <a:pt x="798378" y="606790"/>
                  </a:lnTo>
                  <a:cubicBezTo>
                    <a:pt x="798378" y="678726"/>
                    <a:pt x="740062" y="737042"/>
                    <a:pt x="668126" y="737042"/>
                  </a:cubicBezTo>
                  <a:lnTo>
                    <a:pt x="130252" y="737042"/>
                  </a:lnTo>
                  <a:cubicBezTo>
                    <a:pt x="58316" y="737042"/>
                    <a:pt x="0" y="678726"/>
                    <a:pt x="0" y="606790"/>
                  </a:cubicBezTo>
                  <a:lnTo>
                    <a:pt x="0" y="130252"/>
                  </a:lnTo>
                  <a:cubicBezTo>
                    <a:pt x="0" y="58316"/>
                    <a:pt x="58316" y="0"/>
                    <a:pt x="130252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33375"/>
              <a:ext cx="798378" cy="10704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2611945">
            <a:off x="12055325" y="9566947"/>
            <a:ext cx="3031341" cy="2798456"/>
            <a:chOff x="0" y="0"/>
            <a:chExt cx="798378" cy="7370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98378" cy="737042"/>
            </a:xfrm>
            <a:custGeom>
              <a:avLst/>
              <a:gdLst/>
              <a:ahLst/>
              <a:cxnLst/>
              <a:rect l="l" t="t" r="r" b="b"/>
              <a:pathLst>
                <a:path w="798378" h="737042">
                  <a:moveTo>
                    <a:pt x="130252" y="0"/>
                  </a:moveTo>
                  <a:lnTo>
                    <a:pt x="668126" y="0"/>
                  </a:lnTo>
                  <a:cubicBezTo>
                    <a:pt x="702671" y="0"/>
                    <a:pt x="735801" y="13723"/>
                    <a:pt x="760228" y="38150"/>
                  </a:cubicBezTo>
                  <a:cubicBezTo>
                    <a:pt x="784655" y="62577"/>
                    <a:pt x="798378" y="95707"/>
                    <a:pt x="798378" y="130252"/>
                  </a:cubicBezTo>
                  <a:lnTo>
                    <a:pt x="798378" y="606790"/>
                  </a:lnTo>
                  <a:cubicBezTo>
                    <a:pt x="798378" y="678726"/>
                    <a:pt x="740062" y="737042"/>
                    <a:pt x="668126" y="737042"/>
                  </a:cubicBezTo>
                  <a:lnTo>
                    <a:pt x="130252" y="737042"/>
                  </a:lnTo>
                  <a:cubicBezTo>
                    <a:pt x="58316" y="737042"/>
                    <a:pt x="0" y="678726"/>
                    <a:pt x="0" y="606790"/>
                  </a:cubicBezTo>
                  <a:lnTo>
                    <a:pt x="0" y="130252"/>
                  </a:lnTo>
                  <a:cubicBezTo>
                    <a:pt x="0" y="58316"/>
                    <a:pt x="58316" y="0"/>
                    <a:pt x="130252" y="0"/>
                  </a:cubicBezTo>
                  <a:close/>
                </a:path>
              </a:pathLst>
            </a:custGeom>
            <a:solidFill>
              <a:srgbClr val="C27F7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33375"/>
              <a:ext cx="798378" cy="10704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>
            <a:off x="3011342" y="6140237"/>
            <a:ext cx="8918179" cy="19050"/>
          </a:xfrm>
          <a:prstGeom prst="line">
            <a:avLst/>
          </a:prstGeom>
          <a:ln w="47625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12" name="Group 12"/>
          <p:cNvGrpSpPr/>
          <p:nvPr/>
        </p:nvGrpSpPr>
        <p:grpSpPr>
          <a:xfrm rot="-2611945">
            <a:off x="12744473" y="42362"/>
            <a:ext cx="8101900" cy="3702724"/>
            <a:chOff x="0" y="0"/>
            <a:chExt cx="2133834" cy="97520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33834" cy="975203"/>
            </a:xfrm>
            <a:custGeom>
              <a:avLst/>
              <a:gdLst/>
              <a:ahLst/>
              <a:cxnLst/>
              <a:rect l="l" t="t" r="r" b="b"/>
              <a:pathLst>
                <a:path w="2133834" h="975203">
                  <a:moveTo>
                    <a:pt x="48734" y="0"/>
                  </a:moveTo>
                  <a:lnTo>
                    <a:pt x="2085100" y="0"/>
                  </a:lnTo>
                  <a:cubicBezTo>
                    <a:pt x="2112015" y="0"/>
                    <a:pt x="2133834" y="21819"/>
                    <a:pt x="2133834" y="48734"/>
                  </a:cubicBezTo>
                  <a:lnTo>
                    <a:pt x="2133834" y="926469"/>
                  </a:lnTo>
                  <a:cubicBezTo>
                    <a:pt x="2133834" y="953384"/>
                    <a:pt x="2112015" y="975203"/>
                    <a:pt x="2085100" y="975203"/>
                  </a:cubicBezTo>
                  <a:lnTo>
                    <a:pt x="48734" y="975203"/>
                  </a:lnTo>
                  <a:cubicBezTo>
                    <a:pt x="21819" y="975203"/>
                    <a:pt x="0" y="953384"/>
                    <a:pt x="0" y="926469"/>
                  </a:cubicBezTo>
                  <a:lnTo>
                    <a:pt x="0" y="48734"/>
                  </a:lnTo>
                  <a:cubicBezTo>
                    <a:pt x="0" y="21819"/>
                    <a:pt x="21819" y="0"/>
                    <a:pt x="48734" y="0"/>
                  </a:cubicBezTo>
                  <a:close/>
                </a:path>
              </a:pathLst>
            </a:custGeom>
            <a:solidFill>
              <a:srgbClr val="C27F7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33375"/>
              <a:ext cx="2133834" cy="13085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-2789597">
            <a:off x="3022879" y="1307360"/>
            <a:ext cx="606050" cy="530294"/>
            <a:chOff x="0" y="0"/>
            <a:chExt cx="812800" cy="7112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7000" y="-3175"/>
              <a:ext cx="558800" cy="6635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2134255" y="2650938"/>
            <a:ext cx="8544752" cy="1657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47"/>
              </a:lnSpc>
            </a:pPr>
            <a:r>
              <a:rPr lang="en-US" sz="974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L’IA :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134255" y="4604883"/>
            <a:ext cx="17437620" cy="1162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65"/>
              </a:lnSpc>
            </a:pPr>
            <a:r>
              <a:rPr lang="en-US" sz="8248" b="1" spc="168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QUELS ENJEUX ?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449464" y="6964149"/>
            <a:ext cx="10133928" cy="1436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 spc="134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Marie Benedetto-Meyer</a:t>
            </a:r>
          </a:p>
          <a:p>
            <a:pPr algn="l">
              <a:lnSpc>
                <a:spcPts val="3779"/>
              </a:lnSpc>
            </a:pPr>
            <a:r>
              <a:rPr lang="en-US" sz="2699" spc="134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Joshua Torel </a:t>
            </a:r>
          </a:p>
          <a:p>
            <a:pPr algn="l">
              <a:lnSpc>
                <a:spcPts val="3779"/>
              </a:lnSpc>
            </a:pPr>
            <a:r>
              <a:rPr lang="en-US" sz="2699" spc="134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Sociologues au laboratoire PRINTEMPS (UVSQ-CNRS)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34373" y="1275233"/>
            <a:ext cx="9016200" cy="618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Conférence CD 78 CGT - Mardi 19 mai</a:t>
            </a:r>
          </a:p>
        </p:txBody>
      </p:sp>
      <p:grpSp>
        <p:nvGrpSpPr>
          <p:cNvPr id="22" name="Group 22"/>
          <p:cNvGrpSpPr/>
          <p:nvPr/>
        </p:nvGrpSpPr>
        <p:grpSpPr>
          <a:xfrm rot="-2789597">
            <a:off x="3271634" y="1536595"/>
            <a:ext cx="431165" cy="377270"/>
            <a:chOff x="0" y="0"/>
            <a:chExt cx="812800" cy="7112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C27F7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27000" y="-3175"/>
              <a:ext cx="558800" cy="6635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 rot="-2611945">
            <a:off x="10808920" y="-3972270"/>
            <a:ext cx="8101900" cy="3702724"/>
            <a:chOff x="0" y="0"/>
            <a:chExt cx="2133834" cy="97520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133834" cy="975203"/>
            </a:xfrm>
            <a:custGeom>
              <a:avLst/>
              <a:gdLst/>
              <a:ahLst/>
              <a:cxnLst/>
              <a:rect l="l" t="t" r="r" b="b"/>
              <a:pathLst>
                <a:path w="2133834" h="975203">
                  <a:moveTo>
                    <a:pt x="48734" y="0"/>
                  </a:moveTo>
                  <a:lnTo>
                    <a:pt x="2085100" y="0"/>
                  </a:lnTo>
                  <a:cubicBezTo>
                    <a:pt x="2112015" y="0"/>
                    <a:pt x="2133834" y="21819"/>
                    <a:pt x="2133834" y="48734"/>
                  </a:cubicBezTo>
                  <a:lnTo>
                    <a:pt x="2133834" y="926469"/>
                  </a:lnTo>
                  <a:cubicBezTo>
                    <a:pt x="2133834" y="953384"/>
                    <a:pt x="2112015" y="975203"/>
                    <a:pt x="2085100" y="975203"/>
                  </a:cubicBezTo>
                  <a:lnTo>
                    <a:pt x="48734" y="975203"/>
                  </a:lnTo>
                  <a:cubicBezTo>
                    <a:pt x="21819" y="975203"/>
                    <a:pt x="0" y="953384"/>
                    <a:pt x="0" y="926469"/>
                  </a:cubicBezTo>
                  <a:lnTo>
                    <a:pt x="0" y="48734"/>
                  </a:lnTo>
                  <a:cubicBezTo>
                    <a:pt x="0" y="21819"/>
                    <a:pt x="21819" y="0"/>
                    <a:pt x="48734" y="0"/>
                  </a:cubicBezTo>
                  <a:close/>
                </a:path>
              </a:pathLst>
            </a:custGeom>
            <a:solidFill>
              <a:srgbClr val="FFE9E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33375"/>
              <a:ext cx="2133834" cy="13085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 rot="-2611945">
            <a:off x="-6128725" y="8307085"/>
            <a:ext cx="8101900" cy="3702724"/>
            <a:chOff x="0" y="0"/>
            <a:chExt cx="2133834" cy="97520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133834" cy="975203"/>
            </a:xfrm>
            <a:custGeom>
              <a:avLst/>
              <a:gdLst/>
              <a:ahLst/>
              <a:cxnLst/>
              <a:rect l="l" t="t" r="r" b="b"/>
              <a:pathLst>
                <a:path w="2133834" h="975203">
                  <a:moveTo>
                    <a:pt x="48734" y="0"/>
                  </a:moveTo>
                  <a:lnTo>
                    <a:pt x="2085100" y="0"/>
                  </a:lnTo>
                  <a:cubicBezTo>
                    <a:pt x="2112015" y="0"/>
                    <a:pt x="2133834" y="21819"/>
                    <a:pt x="2133834" y="48734"/>
                  </a:cubicBezTo>
                  <a:lnTo>
                    <a:pt x="2133834" y="926469"/>
                  </a:lnTo>
                  <a:cubicBezTo>
                    <a:pt x="2133834" y="953384"/>
                    <a:pt x="2112015" y="975203"/>
                    <a:pt x="2085100" y="975203"/>
                  </a:cubicBezTo>
                  <a:lnTo>
                    <a:pt x="48734" y="975203"/>
                  </a:lnTo>
                  <a:cubicBezTo>
                    <a:pt x="21819" y="975203"/>
                    <a:pt x="0" y="953384"/>
                    <a:pt x="0" y="926469"/>
                  </a:cubicBezTo>
                  <a:lnTo>
                    <a:pt x="0" y="48734"/>
                  </a:lnTo>
                  <a:cubicBezTo>
                    <a:pt x="0" y="21819"/>
                    <a:pt x="21819" y="0"/>
                    <a:pt x="48734" y="0"/>
                  </a:cubicBezTo>
                  <a:close/>
                </a:path>
              </a:pathLst>
            </a:custGeom>
            <a:solidFill>
              <a:srgbClr val="FFE9E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33375"/>
              <a:ext cx="2133834" cy="13085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99003" y="2123885"/>
            <a:ext cx="8918240" cy="1109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7700" b="1" spc="1478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SOMMAIRE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796411" y="1360532"/>
            <a:ext cx="1592821" cy="7565937"/>
            <a:chOff x="0" y="0"/>
            <a:chExt cx="419508" cy="19926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9508" cy="1992675"/>
            </a:xfrm>
            <a:custGeom>
              <a:avLst/>
              <a:gdLst/>
              <a:ahLst/>
              <a:cxnLst/>
              <a:rect l="l" t="t" r="r" b="b"/>
              <a:pathLst>
                <a:path w="419508" h="1992675">
                  <a:moveTo>
                    <a:pt x="209754" y="0"/>
                  </a:moveTo>
                  <a:lnTo>
                    <a:pt x="209754" y="0"/>
                  </a:lnTo>
                  <a:cubicBezTo>
                    <a:pt x="325598" y="0"/>
                    <a:pt x="419508" y="93910"/>
                    <a:pt x="419508" y="209754"/>
                  </a:cubicBezTo>
                  <a:lnTo>
                    <a:pt x="419508" y="1782920"/>
                  </a:lnTo>
                  <a:cubicBezTo>
                    <a:pt x="419508" y="1898765"/>
                    <a:pt x="325598" y="1992675"/>
                    <a:pt x="209754" y="1992675"/>
                  </a:cubicBezTo>
                  <a:lnTo>
                    <a:pt x="209754" y="1992675"/>
                  </a:lnTo>
                  <a:cubicBezTo>
                    <a:pt x="93910" y="1992675"/>
                    <a:pt x="0" y="1898765"/>
                    <a:pt x="0" y="1782920"/>
                  </a:cubicBezTo>
                  <a:lnTo>
                    <a:pt x="0" y="209754"/>
                  </a:lnTo>
                  <a:cubicBezTo>
                    <a:pt x="0" y="93910"/>
                    <a:pt x="93910" y="0"/>
                    <a:pt x="209754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33375"/>
              <a:ext cx="419508" cy="2326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491589" y="1360532"/>
            <a:ext cx="1592821" cy="7565937"/>
            <a:chOff x="0" y="0"/>
            <a:chExt cx="419508" cy="19926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19508" cy="1992675"/>
            </a:xfrm>
            <a:custGeom>
              <a:avLst/>
              <a:gdLst/>
              <a:ahLst/>
              <a:cxnLst/>
              <a:rect l="l" t="t" r="r" b="b"/>
              <a:pathLst>
                <a:path w="419508" h="1992675">
                  <a:moveTo>
                    <a:pt x="209754" y="0"/>
                  </a:moveTo>
                  <a:lnTo>
                    <a:pt x="209754" y="0"/>
                  </a:lnTo>
                  <a:cubicBezTo>
                    <a:pt x="325598" y="0"/>
                    <a:pt x="419508" y="93910"/>
                    <a:pt x="419508" y="209754"/>
                  </a:cubicBezTo>
                  <a:lnTo>
                    <a:pt x="419508" y="1782920"/>
                  </a:lnTo>
                  <a:cubicBezTo>
                    <a:pt x="419508" y="1898765"/>
                    <a:pt x="325598" y="1992675"/>
                    <a:pt x="209754" y="1992675"/>
                  </a:cubicBezTo>
                  <a:lnTo>
                    <a:pt x="209754" y="1992675"/>
                  </a:lnTo>
                  <a:cubicBezTo>
                    <a:pt x="93910" y="1992675"/>
                    <a:pt x="0" y="1898765"/>
                    <a:pt x="0" y="1782920"/>
                  </a:cubicBezTo>
                  <a:lnTo>
                    <a:pt x="0" y="209754"/>
                  </a:lnTo>
                  <a:cubicBezTo>
                    <a:pt x="0" y="93910"/>
                    <a:pt x="93910" y="0"/>
                    <a:pt x="209754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33375"/>
              <a:ext cx="419508" cy="2326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4299033" y="3654044"/>
            <a:ext cx="8918179" cy="1905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806489" y="3763582"/>
            <a:ext cx="10675022" cy="466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6249"/>
              </a:lnSpc>
              <a:buFont typeface="Arial"/>
              <a:buChar char="•"/>
            </a:pPr>
            <a:r>
              <a:rPr lang="en-US" sz="2499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Socio-histoire de l’intelligence artificielle </a:t>
            </a:r>
          </a:p>
          <a:p>
            <a:pPr marL="539749" lvl="1" indent="-269875" algn="l">
              <a:lnSpc>
                <a:spcPts val="6249"/>
              </a:lnSpc>
              <a:buFont typeface="Arial"/>
              <a:buChar char="•"/>
            </a:pPr>
            <a:r>
              <a:rPr lang="en-US" sz="2499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IA et travail : où en sommes nous ? </a:t>
            </a:r>
          </a:p>
          <a:p>
            <a:pPr marL="539749" lvl="1" indent="-269875" algn="l">
              <a:lnSpc>
                <a:spcPts val="6249"/>
              </a:lnSpc>
              <a:buFont typeface="Arial"/>
              <a:buChar char="•"/>
            </a:pPr>
            <a:r>
              <a:rPr lang="en-US" sz="2499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Comment l’IA transforme le travail et les organisations ? </a:t>
            </a:r>
          </a:p>
          <a:p>
            <a:pPr marL="539749" lvl="1" indent="-269875" algn="l">
              <a:lnSpc>
                <a:spcPts val="6249"/>
              </a:lnSpc>
              <a:buFont typeface="Arial"/>
              <a:buChar char="•"/>
            </a:pPr>
            <a:r>
              <a:rPr lang="en-US" sz="2499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Ethique de l’IA : de quoi parle t-on ? </a:t>
            </a:r>
          </a:p>
          <a:p>
            <a:pPr marL="539749" lvl="1" indent="-269875" algn="l">
              <a:lnSpc>
                <a:spcPts val="6249"/>
              </a:lnSpc>
              <a:buFont typeface="Arial"/>
              <a:buChar char="•"/>
            </a:pPr>
            <a:r>
              <a:rPr lang="en-US" sz="2499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Quelle marge de manoeuvre ? Comment reprendre la main ? </a:t>
            </a:r>
          </a:p>
          <a:p>
            <a:pPr marL="539749" lvl="1" indent="-269875" algn="l">
              <a:lnSpc>
                <a:spcPts val="6249"/>
              </a:lnSpc>
              <a:buFont typeface="Arial"/>
              <a:buChar char="•"/>
            </a:pPr>
            <a:r>
              <a:rPr lang="en-US" sz="2499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Temps d’échange et discussions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05582" y="3159756"/>
            <a:ext cx="11062450" cy="4024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7700" b="1" spc="1478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SOCIO-HISTOIRE DE L’INTELLIGENCE ARTIFICIELLE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796411" y="1360532"/>
            <a:ext cx="1592821" cy="7565937"/>
            <a:chOff x="0" y="0"/>
            <a:chExt cx="419508" cy="19926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9508" cy="1992675"/>
            </a:xfrm>
            <a:custGeom>
              <a:avLst/>
              <a:gdLst/>
              <a:ahLst/>
              <a:cxnLst/>
              <a:rect l="l" t="t" r="r" b="b"/>
              <a:pathLst>
                <a:path w="419508" h="1992675">
                  <a:moveTo>
                    <a:pt x="209754" y="0"/>
                  </a:moveTo>
                  <a:lnTo>
                    <a:pt x="209754" y="0"/>
                  </a:lnTo>
                  <a:cubicBezTo>
                    <a:pt x="325598" y="0"/>
                    <a:pt x="419508" y="93910"/>
                    <a:pt x="419508" y="209754"/>
                  </a:cubicBezTo>
                  <a:lnTo>
                    <a:pt x="419508" y="1782920"/>
                  </a:lnTo>
                  <a:cubicBezTo>
                    <a:pt x="419508" y="1898765"/>
                    <a:pt x="325598" y="1992675"/>
                    <a:pt x="209754" y="1992675"/>
                  </a:cubicBezTo>
                  <a:lnTo>
                    <a:pt x="209754" y="1992675"/>
                  </a:lnTo>
                  <a:cubicBezTo>
                    <a:pt x="93910" y="1992675"/>
                    <a:pt x="0" y="1898765"/>
                    <a:pt x="0" y="1782920"/>
                  </a:cubicBezTo>
                  <a:lnTo>
                    <a:pt x="0" y="209754"/>
                  </a:lnTo>
                  <a:cubicBezTo>
                    <a:pt x="0" y="93910"/>
                    <a:pt x="93910" y="0"/>
                    <a:pt x="209754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33375"/>
              <a:ext cx="419508" cy="2326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491589" y="1360532"/>
            <a:ext cx="1592821" cy="7565937"/>
            <a:chOff x="0" y="0"/>
            <a:chExt cx="419508" cy="19926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19508" cy="1992675"/>
            </a:xfrm>
            <a:custGeom>
              <a:avLst/>
              <a:gdLst/>
              <a:ahLst/>
              <a:cxnLst/>
              <a:rect l="l" t="t" r="r" b="b"/>
              <a:pathLst>
                <a:path w="419508" h="1992675">
                  <a:moveTo>
                    <a:pt x="209754" y="0"/>
                  </a:moveTo>
                  <a:lnTo>
                    <a:pt x="209754" y="0"/>
                  </a:lnTo>
                  <a:cubicBezTo>
                    <a:pt x="325598" y="0"/>
                    <a:pt x="419508" y="93910"/>
                    <a:pt x="419508" y="209754"/>
                  </a:cubicBezTo>
                  <a:lnTo>
                    <a:pt x="419508" y="1782920"/>
                  </a:lnTo>
                  <a:cubicBezTo>
                    <a:pt x="419508" y="1898765"/>
                    <a:pt x="325598" y="1992675"/>
                    <a:pt x="209754" y="1992675"/>
                  </a:cubicBezTo>
                  <a:lnTo>
                    <a:pt x="209754" y="1992675"/>
                  </a:lnTo>
                  <a:cubicBezTo>
                    <a:pt x="93910" y="1992675"/>
                    <a:pt x="0" y="1898765"/>
                    <a:pt x="0" y="1782920"/>
                  </a:cubicBezTo>
                  <a:lnTo>
                    <a:pt x="0" y="209754"/>
                  </a:lnTo>
                  <a:cubicBezTo>
                    <a:pt x="0" y="93910"/>
                    <a:pt x="93910" y="0"/>
                    <a:pt x="209754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33375"/>
              <a:ext cx="419508" cy="2326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64079" y="2196656"/>
            <a:ext cx="9141836" cy="6444994"/>
          </a:xfrm>
          <a:custGeom>
            <a:avLst/>
            <a:gdLst/>
            <a:ahLst/>
            <a:cxnLst/>
            <a:rect l="l" t="t" r="r" b="b"/>
            <a:pathLst>
              <a:path w="9141836" h="6444994">
                <a:moveTo>
                  <a:pt x="0" y="0"/>
                </a:moveTo>
                <a:lnTo>
                  <a:pt x="9141836" y="0"/>
                </a:lnTo>
                <a:lnTo>
                  <a:pt x="9141836" y="6444994"/>
                </a:lnTo>
                <a:lnTo>
                  <a:pt x="0" y="64449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2356" y="2308659"/>
            <a:ext cx="18015644" cy="7224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5927" lvl="1" indent="-357964" algn="l">
              <a:lnSpc>
                <a:spcPts val="8290"/>
              </a:lnSpc>
              <a:buFont typeface="Arial"/>
              <a:buChar char="•"/>
            </a:pPr>
            <a:r>
              <a:rPr lang="en-US" sz="3316" b="1" u="none" strike="noStrike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Conférence de Dartmouth </a:t>
            </a:r>
            <a:r>
              <a:rPr lang="en-US" sz="3316" u="none" strike="noStrike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en 1956.</a:t>
            </a:r>
          </a:p>
          <a:p>
            <a:pPr marL="715927" lvl="1" indent="-357964" algn="l">
              <a:lnSpc>
                <a:spcPts val="8290"/>
              </a:lnSpc>
              <a:buFont typeface="Arial"/>
              <a:buChar char="•"/>
            </a:pPr>
            <a:r>
              <a:rPr lang="en-US" sz="3316" b="1" u="none" strike="noStrike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Récit anthropomorphique</a:t>
            </a:r>
            <a:r>
              <a:rPr lang="en-US" sz="3316" u="none" strike="noStrike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 : humanise la machine et mécanise l’humain. </a:t>
            </a:r>
          </a:p>
          <a:p>
            <a:pPr marL="715927" lvl="1" indent="-357964" algn="l">
              <a:lnSpc>
                <a:spcPts val="8290"/>
              </a:lnSpc>
              <a:buFont typeface="Arial"/>
              <a:buChar char="•"/>
            </a:pPr>
            <a:r>
              <a:rPr lang="en-US" sz="3316" b="1" u="none" strike="noStrike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Récit prophétique</a:t>
            </a:r>
            <a:r>
              <a:rPr lang="en-US" sz="3316" u="none" strike="noStrike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 : </a:t>
            </a:r>
          </a:p>
          <a:p>
            <a:pPr marL="1431854" lvl="2" indent="-477285" algn="l">
              <a:lnSpc>
                <a:spcPts val="8290"/>
              </a:lnSpc>
              <a:buFont typeface="Arial"/>
              <a:buChar char="⚬"/>
            </a:pPr>
            <a:r>
              <a:rPr lang="en-US" sz="3316" b="1" u="none" strike="noStrike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Herbert Simon</a:t>
            </a:r>
            <a:r>
              <a:rPr lang="en-US" sz="3316" u="none" strike="noStrike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 (1965) : “d’ici vingt ans, les machines seront capables de faire tous les travaux d’un homme”</a:t>
            </a:r>
          </a:p>
          <a:p>
            <a:pPr algn="l">
              <a:lnSpc>
                <a:spcPts val="8290"/>
              </a:lnSpc>
              <a:spcBef>
                <a:spcPct val="0"/>
              </a:spcBef>
            </a:pPr>
            <a:endParaRPr lang="en-US" sz="3316" u="none" strike="noStrike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8290"/>
              </a:lnSpc>
              <a:spcBef>
                <a:spcPct val="0"/>
              </a:spcBef>
            </a:pPr>
            <a:endParaRPr lang="en-US" sz="3316" u="none" strike="noStrike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45396" y="632693"/>
            <a:ext cx="16797208" cy="162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Un récit anthropomorphique et prophétique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089" y="2902254"/>
            <a:ext cx="18219911" cy="5443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90"/>
              </a:lnSpc>
            </a:pPr>
            <a:r>
              <a:rPr lang="en-US" sz="29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Histoire de l’IA en </a:t>
            </a:r>
            <a:r>
              <a:rPr lang="en-US" sz="29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hivers </a:t>
            </a:r>
            <a:r>
              <a:rPr lang="en-US" sz="29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et en </a:t>
            </a:r>
            <a:r>
              <a:rPr lang="en-US" sz="29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printemps : </a:t>
            </a:r>
          </a:p>
          <a:p>
            <a:pPr marL="629569" lvl="1" indent="-314785" algn="l">
              <a:lnSpc>
                <a:spcPts val="7290"/>
              </a:lnSpc>
              <a:buFont typeface="Arial"/>
              <a:buChar char="•"/>
            </a:pPr>
            <a:r>
              <a:rPr lang="en-US" sz="29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1956 - 1970 : </a:t>
            </a:r>
            <a:r>
              <a:rPr lang="en-US" sz="29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premier âge d’or de l’IA.</a:t>
            </a:r>
          </a:p>
          <a:p>
            <a:pPr marL="629569" lvl="1" indent="-314785" algn="l">
              <a:lnSpc>
                <a:spcPts val="7290"/>
              </a:lnSpc>
              <a:buFont typeface="Arial"/>
              <a:buChar char="•"/>
            </a:pPr>
            <a:r>
              <a:rPr lang="en-US" sz="29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1970-1980 :</a:t>
            </a:r>
            <a:r>
              <a:rPr lang="en-US" sz="29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9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9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Désenchantement. Emergence des systèmes experts. </a:t>
            </a:r>
          </a:p>
          <a:p>
            <a:pPr marL="629569" lvl="1" indent="-314785" algn="l">
              <a:lnSpc>
                <a:spcPts val="7290"/>
              </a:lnSpc>
              <a:buFont typeface="Arial"/>
              <a:buChar char="•"/>
            </a:pPr>
            <a:r>
              <a:rPr lang="en-US" sz="29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1980-1990</a:t>
            </a:r>
            <a:r>
              <a:rPr lang="en-US" sz="29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 : relance par le Japon puis les USA. Objectifs finalement hors de portée. </a:t>
            </a:r>
          </a:p>
          <a:p>
            <a:pPr marL="629569" lvl="1" indent="-314785" algn="l">
              <a:lnSpc>
                <a:spcPts val="7290"/>
              </a:lnSpc>
              <a:buFont typeface="Arial"/>
              <a:buChar char="•"/>
            </a:pPr>
            <a:r>
              <a:rPr lang="en-US" sz="29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1990 - 2012</a:t>
            </a:r>
            <a:r>
              <a:rPr lang="en-US" sz="29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 : faiblesse des financements alloués à l’IA. Parallèlement, progrès en informatique et avènement du “big data”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5396" y="632693"/>
            <a:ext cx="16797208" cy="162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Des périodes d’engouement et de désenchantement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4210" y="1727311"/>
            <a:ext cx="17879579" cy="7994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40"/>
              </a:lnSpc>
            </a:pPr>
            <a:endParaRPr/>
          </a:p>
          <a:p>
            <a:pPr algn="l">
              <a:lnSpc>
                <a:spcPts val="7040"/>
              </a:lnSpc>
            </a:pPr>
            <a:r>
              <a:rPr lang="en-US" sz="28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Concours ImageNet en 2012</a:t>
            </a:r>
          </a:p>
          <a:p>
            <a:pPr marL="607980" lvl="1" indent="-303990" algn="l">
              <a:lnSpc>
                <a:spcPts val="7040"/>
              </a:lnSpc>
              <a:buFont typeface="Arial"/>
              <a:buChar char="•"/>
            </a:pPr>
            <a:r>
              <a:rPr lang="en-US" sz="28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Approche symbolique : </a:t>
            </a:r>
            <a:r>
              <a:rPr lang="en-US" sz="28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machine reçoit des règles et connaissances explicites.  </a:t>
            </a:r>
            <a:r>
              <a:rPr lang="en-US" sz="28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“Voici les règles à suivre”</a:t>
            </a:r>
          </a:p>
          <a:p>
            <a:pPr marL="607980" lvl="1" indent="-303990" algn="l">
              <a:lnSpc>
                <a:spcPts val="7040"/>
              </a:lnSpc>
              <a:buFont typeface="Arial"/>
              <a:buChar char="•"/>
            </a:pPr>
            <a:r>
              <a:rPr lang="en-US" sz="28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Approche connexionniste : </a:t>
            </a:r>
            <a:r>
              <a:rPr lang="en-US" sz="28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machine observe de nombreux exemples. </a:t>
            </a:r>
            <a:r>
              <a:rPr lang="en-US" sz="28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“Voici beaucoup d’exemples, apprends ce qui se répète”</a:t>
            </a:r>
          </a:p>
          <a:p>
            <a:pPr algn="l">
              <a:lnSpc>
                <a:spcPts val="7290"/>
              </a:lnSpc>
            </a:pPr>
            <a:endParaRPr lang="en-US" sz="2816" b="1">
              <a:solidFill>
                <a:srgbClr val="2E2E2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7290"/>
              </a:lnSpc>
            </a:pPr>
            <a:endParaRPr lang="en-US" sz="2816" b="1">
              <a:solidFill>
                <a:srgbClr val="2E2E2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7290"/>
              </a:lnSpc>
            </a:pPr>
            <a:endParaRPr lang="en-US" sz="2816" b="1">
              <a:solidFill>
                <a:srgbClr val="2E2E2E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45396" y="479536"/>
            <a:ext cx="16797208" cy="162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De l’approche symbolique au connexionnisme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19705" y="1645624"/>
            <a:ext cx="10696337" cy="448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7700" b="1" spc="1478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IA et travail</a:t>
            </a:r>
          </a:p>
          <a:p>
            <a:pPr algn="ctr">
              <a:lnSpc>
                <a:spcPts val="7700"/>
              </a:lnSpc>
            </a:pPr>
            <a:r>
              <a:rPr lang="en-US" sz="7700" b="1" spc="1478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OÙ EN SOMMES NOUS ?</a:t>
            </a:r>
          </a:p>
          <a:p>
            <a:pPr algn="ctr">
              <a:lnSpc>
                <a:spcPts val="7700"/>
              </a:lnSpc>
            </a:pPr>
            <a:endParaRPr lang="en-US" sz="7700" b="1" spc="1478">
              <a:solidFill>
                <a:srgbClr val="8D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4000"/>
              </a:lnSpc>
            </a:pPr>
            <a:endParaRPr lang="en-US" sz="7700" b="1" spc="1478">
              <a:solidFill>
                <a:srgbClr val="8D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-796411" y="1360532"/>
            <a:ext cx="1592821" cy="7565937"/>
            <a:chOff x="0" y="0"/>
            <a:chExt cx="419508" cy="19926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9508" cy="1992675"/>
            </a:xfrm>
            <a:custGeom>
              <a:avLst/>
              <a:gdLst/>
              <a:ahLst/>
              <a:cxnLst/>
              <a:rect l="l" t="t" r="r" b="b"/>
              <a:pathLst>
                <a:path w="419508" h="1992675">
                  <a:moveTo>
                    <a:pt x="209754" y="0"/>
                  </a:moveTo>
                  <a:lnTo>
                    <a:pt x="209754" y="0"/>
                  </a:lnTo>
                  <a:cubicBezTo>
                    <a:pt x="325598" y="0"/>
                    <a:pt x="419508" y="93910"/>
                    <a:pt x="419508" y="209754"/>
                  </a:cubicBezTo>
                  <a:lnTo>
                    <a:pt x="419508" y="1782920"/>
                  </a:lnTo>
                  <a:cubicBezTo>
                    <a:pt x="419508" y="1898765"/>
                    <a:pt x="325598" y="1992675"/>
                    <a:pt x="209754" y="1992675"/>
                  </a:cubicBezTo>
                  <a:lnTo>
                    <a:pt x="209754" y="1992675"/>
                  </a:lnTo>
                  <a:cubicBezTo>
                    <a:pt x="93910" y="1992675"/>
                    <a:pt x="0" y="1898765"/>
                    <a:pt x="0" y="1782920"/>
                  </a:cubicBezTo>
                  <a:lnTo>
                    <a:pt x="0" y="209754"/>
                  </a:lnTo>
                  <a:cubicBezTo>
                    <a:pt x="0" y="93910"/>
                    <a:pt x="93910" y="0"/>
                    <a:pt x="209754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33375"/>
              <a:ext cx="419508" cy="2326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491589" y="1360532"/>
            <a:ext cx="1592821" cy="7565937"/>
            <a:chOff x="0" y="0"/>
            <a:chExt cx="419508" cy="19926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19508" cy="1992675"/>
            </a:xfrm>
            <a:custGeom>
              <a:avLst/>
              <a:gdLst/>
              <a:ahLst/>
              <a:cxnLst/>
              <a:rect l="l" t="t" r="r" b="b"/>
              <a:pathLst>
                <a:path w="419508" h="1992675">
                  <a:moveTo>
                    <a:pt x="209754" y="0"/>
                  </a:moveTo>
                  <a:lnTo>
                    <a:pt x="209754" y="0"/>
                  </a:lnTo>
                  <a:cubicBezTo>
                    <a:pt x="325598" y="0"/>
                    <a:pt x="419508" y="93910"/>
                    <a:pt x="419508" y="209754"/>
                  </a:cubicBezTo>
                  <a:lnTo>
                    <a:pt x="419508" y="1782920"/>
                  </a:lnTo>
                  <a:cubicBezTo>
                    <a:pt x="419508" y="1898765"/>
                    <a:pt x="325598" y="1992675"/>
                    <a:pt x="209754" y="1992675"/>
                  </a:cubicBezTo>
                  <a:lnTo>
                    <a:pt x="209754" y="1992675"/>
                  </a:lnTo>
                  <a:cubicBezTo>
                    <a:pt x="93910" y="1992675"/>
                    <a:pt x="0" y="1898765"/>
                    <a:pt x="0" y="1782920"/>
                  </a:cubicBezTo>
                  <a:lnTo>
                    <a:pt x="0" y="209754"/>
                  </a:lnTo>
                  <a:cubicBezTo>
                    <a:pt x="0" y="93910"/>
                    <a:pt x="93910" y="0"/>
                    <a:pt x="209754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33375"/>
              <a:ext cx="419508" cy="2326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79828" y="2706823"/>
            <a:ext cx="13817392" cy="6160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90"/>
              </a:lnSpc>
              <a:spcBef>
                <a:spcPct val="0"/>
              </a:spcBef>
            </a:pPr>
            <a:endParaRPr/>
          </a:p>
          <a:p>
            <a:pPr marL="715927" lvl="1" indent="-357964" algn="l">
              <a:lnSpc>
                <a:spcPts val="8290"/>
              </a:lnSpc>
              <a:spcBef>
                <a:spcPct val="0"/>
              </a:spcBef>
              <a:buFont typeface="Arial"/>
              <a:buChar char="•"/>
            </a:pPr>
            <a:r>
              <a:rPr lang="en-US" sz="3316" u="none" strike="noStrike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La disparition des emplois voire du travail ?</a:t>
            </a:r>
          </a:p>
          <a:p>
            <a:pPr algn="l">
              <a:lnSpc>
                <a:spcPts val="8290"/>
              </a:lnSpc>
              <a:spcBef>
                <a:spcPct val="0"/>
              </a:spcBef>
            </a:pPr>
            <a:endParaRPr lang="en-US" sz="3316" u="none" strike="noStrike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715927" lvl="1" indent="-357964" algn="l">
              <a:lnSpc>
                <a:spcPts val="8290"/>
              </a:lnSpc>
              <a:spcBef>
                <a:spcPct val="0"/>
              </a:spcBef>
              <a:buFont typeface="Arial"/>
              <a:buChar char="•"/>
            </a:pPr>
            <a:r>
              <a:rPr lang="en-US" sz="3316" u="none" strike="noStrike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Déqualification ou requalification du travail et des métiers ?</a:t>
            </a:r>
          </a:p>
          <a:p>
            <a:pPr algn="l">
              <a:lnSpc>
                <a:spcPts val="8290"/>
              </a:lnSpc>
              <a:spcBef>
                <a:spcPct val="0"/>
              </a:spcBef>
            </a:pPr>
            <a:endParaRPr lang="en-US" sz="3316" u="none" strike="noStrike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715927" lvl="1" indent="-357964" algn="l">
              <a:lnSpc>
                <a:spcPts val="8290"/>
              </a:lnSpc>
              <a:spcBef>
                <a:spcPct val="0"/>
              </a:spcBef>
              <a:buFont typeface="Arial"/>
              <a:buChar char="•"/>
            </a:pPr>
            <a:r>
              <a:rPr lang="en-US" sz="3316" u="none" strike="noStrike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Détérioration des conditions de travail, risques psychosociaux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478670" y="632693"/>
            <a:ext cx="12929137" cy="162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Le retour de</a:t>
            </a:r>
          </a:p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TROIS DÉBATS ANCIENS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78670" y="623168"/>
            <a:ext cx="12929137" cy="1554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00"/>
              </a:lnSpc>
            </a:pPr>
            <a:r>
              <a:rPr lang="en-US" sz="5700" b="1" spc="1094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Deconstruire les statistiques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63472" y="2452343"/>
            <a:ext cx="15725221" cy="6611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0"/>
              </a:lnSpc>
              <a:spcBef>
                <a:spcPct val="0"/>
              </a:spcBef>
            </a:pPr>
            <a:r>
              <a:rPr lang="en-US" sz="312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•Modélisation et extrapolations sur la base de fiches de postes éloignées de la réalité</a:t>
            </a:r>
          </a:p>
          <a:p>
            <a:pPr algn="l">
              <a:lnSpc>
                <a:spcPts val="4380"/>
              </a:lnSpc>
              <a:spcBef>
                <a:spcPct val="0"/>
              </a:spcBef>
            </a:pPr>
            <a:endParaRPr lang="en-US" sz="3128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380"/>
              </a:lnSpc>
              <a:spcBef>
                <a:spcPct val="0"/>
              </a:spcBef>
            </a:pPr>
            <a:endParaRPr lang="en-US" sz="3128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380"/>
              </a:lnSpc>
              <a:spcBef>
                <a:spcPct val="0"/>
              </a:spcBef>
            </a:pPr>
            <a:r>
              <a:rPr lang="en-US" sz="312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•Coefficient d’automatisation discutable</a:t>
            </a:r>
          </a:p>
          <a:p>
            <a:pPr algn="l">
              <a:lnSpc>
                <a:spcPts val="4380"/>
              </a:lnSpc>
              <a:spcBef>
                <a:spcPct val="0"/>
              </a:spcBef>
            </a:pPr>
            <a:endParaRPr lang="en-US" sz="3128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380"/>
              </a:lnSpc>
              <a:spcBef>
                <a:spcPct val="0"/>
              </a:spcBef>
            </a:pPr>
            <a:endParaRPr lang="en-US" sz="3128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380"/>
              </a:lnSpc>
              <a:spcBef>
                <a:spcPct val="0"/>
              </a:spcBef>
            </a:pPr>
            <a:r>
              <a:rPr lang="en-US" sz="312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•Absence de prise en compte de la dynamique des emplois et de la dimension collective et organisationnelle  du travail</a:t>
            </a:r>
          </a:p>
          <a:p>
            <a:pPr algn="ctr">
              <a:lnSpc>
                <a:spcPts val="1823"/>
              </a:lnSpc>
              <a:spcBef>
                <a:spcPct val="0"/>
              </a:spcBef>
            </a:pPr>
            <a:endParaRPr lang="en-US" sz="3128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1823"/>
              </a:lnSpc>
              <a:spcBef>
                <a:spcPct val="0"/>
              </a:spcBef>
            </a:pPr>
            <a:endParaRPr lang="en-US" sz="3128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1823"/>
              </a:lnSpc>
              <a:spcBef>
                <a:spcPct val="0"/>
              </a:spcBef>
            </a:pPr>
            <a:endParaRPr lang="en-US" sz="3128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1823"/>
              </a:lnSpc>
              <a:spcBef>
                <a:spcPct val="0"/>
              </a:spcBef>
            </a:pPr>
            <a:endParaRPr lang="en-US" sz="3128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1823"/>
              </a:lnSpc>
              <a:spcBef>
                <a:spcPct val="0"/>
              </a:spcBef>
            </a:pPr>
            <a:endParaRPr lang="en-US" sz="3128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1823"/>
              </a:lnSpc>
              <a:spcBef>
                <a:spcPct val="0"/>
              </a:spcBef>
            </a:pPr>
            <a:endParaRPr lang="en-US" sz="3128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1823"/>
              </a:lnSpc>
              <a:spcBef>
                <a:spcPct val="0"/>
              </a:spcBef>
            </a:pPr>
            <a:endParaRPr lang="en-US" sz="3128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70384" y="9023349"/>
            <a:ext cx="15092511" cy="49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3500" b="1" spc="672">
                <a:solidFill>
                  <a:srgbClr val="FF914D"/>
                </a:solidFill>
                <a:latin typeface="Poppins Bold"/>
                <a:ea typeface="Poppins Bold"/>
                <a:cs typeface="Poppins Bold"/>
                <a:sym typeface="Poppins Bold"/>
              </a:rPr>
              <a:t>→ EVITER DE CÉDER AUX DISCOURS DÉTERMINISTES</a:t>
            </a:r>
            <a:r>
              <a:rPr lang="en-US" sz="3500" b="1" spc="672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09917" y="3256392"/>
            <a:ext cx="15049383" cy="6320741"/>
          </a:xfrm>
          <a:custGeom>
            <a:avLst/>
            <a:gdLst/>
            <a:ahLst/>
            <a:cxnLst/>
            <a:rect l="l" t="t" r="r" b="b"/>
            <a:pathLst>
              <a:path w="15049383" h="6320741">
                <a:moveTo>
                  <a:pt x="0" y="0"/>
                </a:moveTo>
                <a:lnTo>
                  <a:pt x="15049383" y="0"/>
                </a:lnTo>
                <a:lnTo>
                  <a:pt x="15049383" y="6320741"/>
                </a:lnTo>
                <a:lnTo>
                  <a:pt x="0" y="63207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819826" y="8273746"/>
            <a:ext cx="14825450" cy="1112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400" b="1" spc="460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Source : Baromètre du numérique 2025  </a:t>
            </a:r>
          </a:p>
          <a:p>
            <a:pPr algn="ctr">
              <a:lnSpc>
                <a:spcPts val="5700"/>
              </a:lnSpc>
            </a:pPr>
            <a:endParaRPr lang="en-US" sz="2400" b="1" spc="460">
              <a:solidFill>
                <a:srgbClr val="8D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478670" y="623168"/>
            <a:ext cx="12929137" cy="1554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00"/>
              </a:lnSpc>
            </a:pPr>
            <a:r>
              <a:rPr lang="en-US" sz="5700" b="1" spc="1094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Relativiser l’impression d’urgence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96206" y="2989781"/>
            <a:ext cx="11340515" cy="6756154"/>
          </a:xfrm>
          <a:custGeom>
            <a:avLst/>
            <a:gdLst/>
            <a:ahLst/>
            <a:cxnLst/>
            <a:rect l="l" t="t" r="r" b="b"/>
            <a:pathLst>
              <a:path w="11340515" h="6756154">
                <a:moveTo>
                  <a:pt x="0" y="0"/>
                </a:moveTo>
                <a:lnTo>
                  <a:pt x="11340515" y="0"/>
                </a:lnTo>
                <a:lnTo>
                  <a:pt x="11340515" y="6756154"/>
                </a:lnTo>
                <a:lnTo>
                  <a:pt x="0" y="67561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71" t="-34277" r="-1643" b="-2973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2478670" y="623168"/>
            <a:ext cx="12929137" cy="1554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00"/>
              </a:lnSpc>
            </a:pPr>
            <a:r>
              <a:rPr lang="en-US" sz="5700" b="1" spc="1094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Relativiser l’impression De revolution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0686" y="2223006"/>
            <a:ext cx="8653314" cy="5840987"/>
          </a:xfrm>
          <a:custGeom>
            <a:avLst/>
            <a:gdLst/>
            <a:ahLst/>
            <a:cxnLst/>
            <a:rect l="l" t="t" r="r" b="b"/>
            <a:pathLst>
              <a:path w="8653314" h="5840987">
                <a:moveTo>
                  <a:pt x="0" y="0"/>
                </a:moveTo>
                <a:lnTo>
                  <a:pt x="8653314" y="0"/>
                </a:lnTo>
                <a:lnTo>
                  <a:pt x="8653314" y="5840988"/>
                </a:lnTo>
                <a:lnTo>
                  <a:pt x="0" y="58409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0" y="354786"/>
            <a:ext cx="17517760" cy="1214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81"/>
              </a:lnSpc>
            </a:pPr>
            <a:r>
              <a:rPr lang="en-US" sz="7129" b="1">
                <a:solidFill>
                  <a:srgbClr val="8D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Relativiser les gains de temps  </a:t>
            </a:r>
          </a:p>
        </p:txBody>
      </p:sp>
      <p:sp>
        <p:nvSpPr>
          <p:cNvPr id="4" name="Freeform 4"/>
          <p:cNvSpPr/>
          <p:nvPr/>
        </p:nvSpPr>
        <p:spPr>
          <a:xfrm>
            <a:off x="10752840" y="2273261"/>
            <a:ext cx="6311997" cy="6262877"/>
          </a:xfrm>
          <a:custGeom>
            <a:avLst/>
            <a:gdLst/>
            <a:ahLst/>
            <a:cxnLst/>
            <a:rect l="l" t="t" r="r" b="b"/>
            <a:pathLst>
              <a:path w="6311997" h="6262877">
                <a:moveTo>
                  <a:pt x="0" y="0"/>
                </a:moveTo>
                <a:lnTo>
                  <a:pt x="6311997" y="0"/>
                </a:lnTo>
                <a:lnTo>
                  <a:pt x="6311997" y="6262877"/>
                </a:lnTo>
                <a:lnTo>
                  <a:pt x="0" y="6262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32280" y="1604062"/>
            <a:ext cx="15317266" cy="6400582"/>
          </a:xfrm>
          <a:custGeom>
            <a:avLst/>
            <a:gdLst/>
            <a:ahLst/>
            <a:cxnLst/>
            <a:rect l="l" t="t" r="r" b="b"/>
            <a:pathLst>
              <a:path w="15317266" h="6400582">
                <a:moveTo>
                  <a:pt x="0" y="0"/>
                </a:moveTo>
                <a:lnTo>
                  <a:pt x="15317266" y="0"/>
                </a:lnTo>
                <a:lnTo>
                  <a:pt x="15317266" y="6400582"/>
                </a:lnTo>
                <a:lnTo>
                  <a:pt x="0" y="6400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12" b="-46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2555690" y="3877700"/>
            <a:ext cx="14574947" cy="1111340"/>
          </a:xfrm>
          <a:custGeom>
            <a:avLst/>
            <a:gdLst/>
            <a:ahLst/>
            <a:cxnLst/>
            <a:rect l="l" t="t" r="r" b="b"/>
            <a:pathLst>
              <a:path w="14574947" h="1111340">
                <a:moveTo>
                  <a:pt x="0" y="0"/>
                </a:moveTo>
                <a:lnTo>
                  <a:pt x="14574947" y="0"/>
                </a:lnTo>
                <a:lnTo>
                  <a:pt x="14574947" y="1111339"/>
                </a:lnTo>
                <a:lnTo>
                  <a:pt x="0" y="11113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7209" y="1884948"/>
            <a:ext cx="11733207" cy="7692161"/>
          </a:xfrm>
          <a:custGeom>
            <a:avLst/>
            <a:gdLst/>
            <a:ahLst/>
            <a:cxnLst/>
            <a:rect l="l" t="t" r="r" b="b"/>
            <a:pathLst>
              <a:path w="11733207" h="7692161">
                <a:moveTo>
                  <a:pt x="0" y="0"/>
                </a:moveTo>
                <a:lnTo>
                  <a:pt x="11733208" y="0"/>
                </a:lnTo>
                <a:lnTo>
                  <a:pt x="11733208" y="7692161"/>
                </a:lnTo>
                <a:lnTo>
                  <a:pt x="0" y="76921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41" t="-1016" b="-2159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564182" y="3095450"/>
            <a:ext cx="12349286" cy="6690603"/>
          </a:xfrm>
          <a:custGeom>
            <a:avLst/>
            <a:gdLst/>
            <a:ahLst/>
            <a:cxnLst/>
            <a:rect l="l" t="t" r="r" b="b"/>
            <a:pathLst>
              <a:path w="12349286" h="6690603">
                <a:moveTo>
                  <a:pt x="0" y="0"/>
                </a:moveTo>
                <a:lnTo>
                  <a:pt x="12349286" y="0"/>
                </a:lnTo>
                <a:lnTo>
                  <a:pt x="12349286" y="6690602"/>
                </a:lnTo>
                <a:lnTo>
                  <a:pt x="0" y="66906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19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5222672" y="9978448"/>
            <a:ext cx="7842656" cy="308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1"/>
              </a:lnSpc>
              <a:spcBef>
                <a:spcPct val="0"/>
              </a:spcBef>
            </a:pPr>
            <a:r>
              <a:rPr lang="en-US" sz="2161" b="1" spc="41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SOURCE : BAROMETRE DU NUMERIQUE 2025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78473" y="165983"/>
            <a:ext cx="16351681" cy="1336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000" b="1" spc="960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SE poser les bonnes questions : </a:t>
            </a:r>
          </a:p>
          <a:p>
            <a:pPr algn="ctr">
              <a:lnSpc>
                <a:spcPts val="5000"/>
              </a:lnSpc>
            </a:pPr>
            <a:r>
              <a:rPr lang="en-US" sz="5000" b="1" spc="960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les inegalites numériques...</a:t>
            </a:r>
          </a:p>
        </p:txBody>
      </p:sp>
      <p:sp>
        <p:nvSpPr>
          <p:cNvPr id="6" name="Freeform 6"/>
          <p:cNvSpPr/>
          <p:nvPr/>
        </p:nvSpPr>
        <p:spPr>
          <a:xfrm>
            <a:off x="13619213" y="2545482"/>
            <a:ext cx="4420664" cy="4573687"/>
          </a:xfrm>
          <a:custGeom>
            <a:avLst/>
            <a:gdLst/>
            <a:ahLst/>
            <a:cxnLst/>
            <a:rect l="l" t="t" r="r" b="b"/>
            <a:pathLst>
              <a:path w="4420664" h="4573687">
                <a:moveTo>
                  <a:pt x="0" y="0"/>
                </a:moveTo>
                <a:lnTo>
                  <a:pt x="4420664" y="0"/>
                </a:lnTo>
                <a:lnTo>
                  <a:pt x="4420664" y="4573687"/>
                </a:lnTo>
                <a:lnTo>
                  <a:pt x="0" y="45736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40802" y="2673981"/>
            <a:ext cx="14406395" cy="4996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7700" b="1" spc="1478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Comment l’IA transforme concrètement le travail et les organisations ?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796411" y="1360532"/>
            <a:ext cx="1592821" cy="7565937"/>
            <a:chOff x="0" y="0"/>
            <a:chExt cx="419508" cy="19926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9508" cy="1992675"/>
            </a:xfrm>
            <a:custGeom>
              <a:avLst/>
              <a:gdLst/>
              <a:ahLst/>
              <a:cxnLst/>
              <a:rect l="l" t="t" r="r" b="b"/>
              <a:pathLst>
                <a:path w="419508" h="1992675">
                  <a:moveTo>
                    <a:pt x="209754" y="0"/>
                  </a:moveTo>
                  <a:lnTo>
                    <a:pt x="209754" y="0"/>
                  </a:lnTo>
                  <a:cubicBezTo>
                    <a:pt x="325598" y="0"/>
                    <a:pt x="419508" y="93910"/>
                    <a:pt x="419508" y="209754"/>
                  </a:cubicBezTo>
                  <a:lnTo>
                    <a:pt x="419508" y="1782920"/>
                  </a:lnTo>
                  <a:cubicBezTo>
                    <a:pt x="419508" y="1898765"/>
                    <a:pt x="325598" y="1992675"/>
                    <a:pt x="209754" y="1992675"/>
                  </a:cubicBezTo>
                  <a:lnTo>
                    <a:pt x="209754" y="1992675"/>
                  </a:lnTo>
                  <a:cubicBezTo>
                    <a:pt x="93910" y="1992675"/>
                    <a:pt x="0" y="1898765"/>
                    <a:pt x="0" y="1782920"/>
                  </a:cubicBezTo>
                  <a:lnTo>
                    <a:pt x="0" y="209754"/>
                  </a:lnTo>
                  <a:cubicBezTo>
                    <a:pt x="0" y="93910"/>
                    <a:pt x="93910" y="0"/>
                    <a:pt x="209754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33375"/>
              <a:ext cx="419508" cy="2326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491589" y="1360532"/>
            <a:ext cx="1592821" cy="7565937"/>
            <a:chOff x="0" y="0"/>
            <a:chExt cx="419508" cy="19926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19508" cy="1992675"/>
            </a:xfrm>
            <a:custGeom>
              <a:avLst/>
              <a:gdLst/>
              <a:ahLst/>
              <a:cxnLst/>
              <a:rect l="l" t="t" r="r" b="b"/>
              <a:pathLst>
                <a:path w="419508" h="1992675">
                  <a:moveTo>
                    <a:pt x="209754" y="0"/>
                  </a:moveTo>
                  <a:lnTo>
                    <a:pt x="209754" y="0"/>
                  </a:lnTo>
                  <a:cubicBezTo>
                    <a:pt x="325598" y="0"/>
                    <a:pt x="419508" y="93910"/>
                    <a:pt x="419508" y="209754"/>
                  </a:cubicBezTo>
                  <a:lnTo>
                    <a:pt x="419508" y="1782920"/>
                  </a:lnTo>
                  <a:cubicBezTo>
                    <a:pt x="419508" y="1898765"/>
                    <a:pt x="325598" y="1992675"/>
                    <a:pt x="209754" y="1992675"/>
                  </a:cubicBezTo>
                  <a:lnTo>
                    <a:pt x="209754" y="1992675"/>
                  </a:lnTo>
                  <a:cubicBezTo>
                    <a:pt x="93910" y="1992675"/>
                    <a:pt x="0" y="1898765"/>
                    <a:pt x="0" y="1782920"/>
                  </a:cubicBezTo>
                  <a:lnTo>
                    <a:pt x="0" y="209754"/>
                  </a:lnTo>
                  <a:cubicBezTo>
                    <a:pt x="0" y="93910"/>
                    <a:pt x="93910" y="0"/>
                    <a:pt x="209754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33375"/>
              <a:ext cx="419508" cy="2326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8255" y="2070024"/>
            <a:ext cx="18049745" cy="9320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90"/>
              </a:lnSpc>
            </a:pPr>
            <a:r>
              <a:rPr lang="en-US" sz="33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Notion de </a:t>
            </a:r>
            <a:r>
              <a:rPr lang="en-US" sz="33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“script</a:t>
            </a:r>
            <a:r>
              <a:rPr lang="en-US" sz="33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” : scénarios d’usages anticipés par les concepteurs</a:t>
            </a:r>
          </a:p>
          <a:p>
            <a:pPr algn="l">
              <a:lnSpc>
                <a:spcPts val="8290"/>
              </a:lnSpc>
            </a:pPr>
            <a:r>
              <a:rPr lang="en-US" sz="33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IA génératives</a:t>
            </a:r>
            <a:r>
              <a:rPr lang="en-US" sz="33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 disposent de “scripts” faibles voire ouverts. </a:t>
            </a:r>
            <a:r>
              <a:rPr lang="en-US" sz="33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Ne prescrivent pas de manières de faire. </a:t>
            </a:r>
          </a:p>
          <a:p>
            <a:pPr algn="l">
              <a:lnSpc>
                <a:spcPts val="8290"/>
              </a:lnSpc>
            </a:pPr>
            <a:endParaRPr lang="en-US" sz="3316" b="1">
              <a:solidFill>
                <a:srgbClr val="2E2E2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8290"/>
              </a:lnSpc>
            </a:pPr>
            <a:r>
              <a:rPr lang="en-US" sz="33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L’intégration d’IAs dans les activités de travail se fait par tâtonnement, pas vraiment avec des usages définis à l'avance. </a:t>
            </a:r>
          </a:p>
          <a:p>
            <a:pPr algn="l">
              <a:lnSpc>
                <a:spcPts val="8290"/>
              </a:lnSpc>
            </a:pPr>
            <a:endParaRPr lang="en-US" sz="33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8290"/>
              </a:lnSpc>
              <a:spcBef>
                <a:spcPct val="0"/>
              </a:spcBef>
            </a:pPr>
            <a:endParaRPr lang="en-US" sz="33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8290"/>
              </a:lnSpc>
              <a:spcBef>
                <a:spcPct val="0"/>
              </a:spcBef>
            </a:pPr>
            <a:endParaRPr lang="en-US" sz="33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45396" y="632693"/>
            <a:ext cx="16797208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L’IA : des usages à construire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5396" y="1726670"/>
            <a:ext cx="17259300" cy="7531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40"/>
              </a:lnSpc>
            </a:pP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Plusieurs fonctions associées à l’IA dans l’activité de travail : vulgarisation, orientation, médiation expressive, expansion des possibles. </a:t>
            </a:r>
          </a:p>
          <a:p>
            <a:pPr algn="l">
              <a:lnSpc>
                <a:spcPts val="7540"/>
              </a:lnSpc>
            </a:pPr>
            <a:endParaRPr lang="en-US" sz="30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7540"/>
              </a:lnSpc>
            </a:pP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Fonctions qui </a:t>
            </a:r>
            <a:r>
              <a:rPr lang="en-US" sz="30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ne se substituent pas mécaniquement aux pratiques existantes</a:t>
            </a: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  <a:p>
            <a:pPr algn="l">
              <a:lnSpc>
                <a:spcPts val="7540"/>
              </a:lnSpc>
            </a:pP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De </a:t>
            </a:r>
            <a:r>
              <a:rPr lang="en-US" sz="30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nouvelles opérations de travail. </a:t>
            </a:r>
          </a:p>
          <a:p>
            <a:pPr algn="l">
              <a:lnSpc>
                <a:spcPts val="7540"/>
              </a:lnSpc>
            </a:pPr>
            <a:r>
              <a:rPr lang="en-US" sz="30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Itérations et expérimentations</a:t>
            </a: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 avant d’avoir des fonctions stabilisées. </a:t>
            </a:r>
          </a:p>
          <a:p>
            <a:pPr algn="l">
              <a:lnSpc>
                <a:spcPts val="7540"/>
              </a:lnSpc>
            </a:pPr>
            <a:r>
              <a:rPr lang="en-US" sz="30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Nuancer les discours </a:t>
            </a: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qui associent spontanément IA et gain de productivité. </a:t>
            </a:r>
          </a:p>
          <a:p>
            <a:pPr algn="l">
              <a:lnSpc>
                <a:spcPts val="7540"/>
              </a:lnSpc>
              <a:spcBef>
                <a:spcPct val="0"/>
              </a:spcBef>
            </a:pPr>
            <a:endParaRPr lang="en-US" sz="30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45396" y="632693"/>
            <a:ext cx="16797208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CARTOGRAPHIE DES USAGES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5396" y="632693"/>
            <a:ext cx="16797208" cy="162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Des transformations du travail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8287" y="2110335"/>
            <a:ext cx="17891426" cy="6436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40"/>
              </a:lnSpc>
            </a:pPr>
            <a:endParaRPr/>
          </a:p>
          <a:p>
            <a:pPr marL="629569" lvl="1" indent="-314785" algn="l">
              <a:lnSpc>
                <a:spcPts val="7290"/>
              </a:lnSpc>
              <a:buFont typeface="Arial"/>
              <a:buChar char="•"/>
            </a:pPr>
            <a:r>
              <a:rPr lang="en-US" sz="29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 Gain d’autonomie apparent. Questions sur la montée en compétences. </a:t>
            </a:r>
          </a:p>
          <a:p>
            <a:pPr algn="l">
              <a:lnSpc>
                <a:spcPts val="7290"/>
              </a:lnSpc>
            </a:pPr>
            <a:r>
              <a:rPr lang="en-US" sz="29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       “c’est comme à l’école, si quelqu’un fait à notre place, on apprend moins”. </a:t>
            </a:r>
          </a:p>
          <a:p>
            <a:pPr marL="629569" lvl="1" indent="-314785" algn="l">
              <a:lnSpc>
                <a:spcPts val="7290"/>
              </a:lnSpc>
              <a:buFont typeface="Arial"/>
              <a:buChar char="•"/>
            </a:pPr>
            <a:r>
              <a:rPr lang="en-US" sz="29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Rôles professionnels qui se dégradent. </a:t>
            </a:r>
          </a:p>
          <a:p>
            <a:pPr marL="629569" lvl="1" indent="-314785" algn="l">
              <a:lnSpc>
                <a:spcPts val="7290"/>
              </a:lnSpc>
              <a:buFont typeface="Arial"/>
              <a:buChar char="•"/>
            </a:pPr>
            <a:r>
              <a:rPr lang="en-US" sz="29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Déplacement de certaines activités informatiques vers les métiers</a:t>
            </a:r>
          </a:p>
          <a:p>
            <a:pPr marL="629569" lvl="1" indent="-314785" algn="l">
              <a:lnSpc>
                <a:spcPts val="7290"/>
              </a:lnSpc>
              <a:buFont typeface="Arial"/>
              <a:buChar char="•"/>
            </a:pPr>
            <a:r>
              <a:rPr lang="en-US" sz="29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Pas d’usages organisés. “Chacun fait à sa sauce”</a:t>
            </a:r>
          </a:p>
          <a:p>
            <a:pPr algn="l">
              <a:lnSpc>
                <a:spcPts val="7540"/>
              </a:lnSpc>
              <a:spcBef>
                <a:spcPct val="0"/>
              </a:spcBef>
            </a:pPr>
            <a:endParaRPr lang="en-US" sz="29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5396" y="632693"/>
            <a:ext cx="16797208" cy="162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Une volonté de formaliser des usages...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8287" y="2611225"/>
            <a:ext cx="17891426" cy="767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90"/>
              </a:lnSpc>
            </a:pPr>
            <a:r>
              <a:rPr lang="en-US" sz="31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Salariés expriment le besoin de disposer d’un cadre plus clair pour utiliser l’IA. Une attente partagée par les directions</a:t>
            </a:r>
          </a:p>
          <a:p>
            <a:pPr algn="l">
              <a:lnSpc>
                <a:spcPts val="7790"/>
              </a:lnSpc>
            </a:pPr>
            <a:endParaRPr lang="en-US" sz="3116" b="1">
              <a:solidFill>
                <a:srgbClr val="2E2E2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7790"/>
              </a:lnSpc>
            </a:pPr>
            <a:r>
              <a:rPr lang="en-US" sz="31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Volonté de </a:t>
            </a:r>
            <a:r>
              <a:rPr lang="en-US" sz="31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stabiliser des usages dans des cadres opérationnels définis </a:t>
            </a:r>
            <a:r>
              <a:rPr lang="en-US" sz="31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après une première phase marquée par l’expérimentation. </a:t>
            </a:r>
          </a:p>
          <a:p>
            <a:pPr algn="l">
              <a:lnSpc>
                <a:spcPts val="7540"/>
              </a:lnSpc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7540"/>
              </a:lnSpc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7540"/>
              </a:lnSpc>
              <a:spcBef>
                <a:spcPct val="0"/>
              </a:spcBef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5396" y="632693"/>
            <a:ext cx="16797208" cy="162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QUI SE HEURTE À CERTAINES DYNAMIQUES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6574" y="2260655"/>
            <a:ext cx="17891426" cy="7531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40"/>
              </a:lnSpc>
            </a:pPr>
            <a:r>
              <a:rPr lang="en-US" sz="30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Plusieurs dynamiques</a:t>
            </a: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 qui limitent ce dévoilement des usages : </a:t>
            </a:r>
          </a:p>
          <a:p>
            <a:pPr marL="651159" lvl="1" indent="-325579" algn="l">
              <a:lnSpc>
                <a:spcPts val="7540"/>
              </a:lnSpc>
              <a:buFont typeface="Arial"/>
              <a:buChar char="•"/>
            </a:pPr>
            <a:r>
              <a:rPr lang="en-US" sz="30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Tabou/honte :</a:t>
            </a: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 utiliser l’IA signifierait que l’on ne sait pas faire seul. </a:t>
            </a:r>
          </a:p>
          <a:p>
            <a:pPr marL="651159" lvl="1" indent="-325579" algn="l">
              <a:lnSpc>
                <a:spcPts val="7540"/>
              </a:lnSpc>
              <a:buFont typeface="Arial"/>
              <a:buChar char="•"/>
            </a:pPr>
            <a:r>
              <a:rPr lang="en-US" sz="30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Déclarer utiliser l’IA pour certaines tâches peut laisser entendre que ces activités seraient automatisables.</a:t>
            </a: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marL="651159" lvl="1" indent="-325579" algn="l">
              <a:lnSpc>
                <a:spcPts val="7540"/>
              </a:lnSpc>
              <a:buFont typeface="Arial"/>
              <a:buChar char="•"/>
            </a:pP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Fait apparaître </a:t>
            </a:r>
            <a:r>
              <a:rPr lang="en-US" sz="30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l’ampleur des hétérogénéités</a:t>
            </a:r>
          </a:p>
          <a:p>
            <a:pPr algn="l">
              <a:lnSpc>
                <a:spcPts val="7540"/>
              </a:lnSpc>
            </a:pPr>
            <a:endParaRPr lang="en-US" sz="3016" b="1">
              <a:solidFill>
                <a:srgbClr val="2E2E2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7540"/>
              </a:lnSpc>
            </a:pPr>
            <a:r>
              <a:rPr lang="en-US" sz="30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Usages tendent à être sous-déclarés !</a:t>
            </a:r>
          </a:p>
          <a:p>
            <a:pPr algn="l">
              <a:lnSpc>
                <a:spcPts val="7540"/>
              </a:lnSpc>
              <a:spcBef>
                <a:spcPct val="0"/>
              </a:spcBef>
            </a:pPr>
            <a:endParaRPr lang="en-US" sz="3016" b="1">
              <a:solidFill>
                <a:srgbClr val="2E2E2E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971619" y="632693"/>
            <a:ext cx="19259619" cy="239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DÉPLACER LA QUESTION DE LA PRODUCTIVITÉ VERS CELLE DU TRAVAIL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8287" y="2866111"/>
            <a:ext cx="17891426" cy="1353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790"/>
              </a:lnSpc>
            </a:pPr>
            <a:r>
              <a:rPr lang="en-US" sz="31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La productivité ne doit pas être un point de départ.  </a:t>
            </a:r>
          </a:p>
          <a:p>
            <a:pPr algn="just">
              <a:lnSpc>
                <a:spcPts val="7790"/>
              </a:lnSpc>
            </a:pPr>
            <a:r>
              <a:rPr lang="en-US" sz="31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IA recompose progressivement les activités. Pas une substitution frontale.</a:t>
            </a:r>
          </a:p>
          <a:p>
            <a:pPr algn="l">
              <a:lnSpc>
                <a:spcPts val="7790"/>
              </a:lnSpc>
            </a:pPr>
            <a:r>
              <a:rPr lang="en-US" sz="31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Interroger plutôt : </a:t>
            </a:r>
          </a:p>
          <a:p>
            <a:pPr marL="672748" lvl="1" indent="-336374" algn="l">
              <a:lnSpc>
                <a:spcPts val="7790"/>
              </a:lnSpc>
              <a:buFont typeface="Arial"/>
              <a:buChar char="•"/>
            </a:pPr>
            <a:r>
              <a:rPr lang="en-US" sz="31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Ce que l’IA fait au travail réel</a:t>
            </a:r>
          </a:p>
          <a:p>
            <a:pPr marL="672748" lvl="1" indent="-336374" algn="l">
              <a:lnSpc>
                <a:spcPts val="7790"/>
              </a:lnSpc>
              <a:buFont typeface="Arial"/>
              <a:buChar char="•"/>
            </a:pPr>
            <a:r>
              <a:rPr lang="en-US" sz="31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Ce qu’elle fait aux compétences et rôles professionnels des individus </a:t>
            </a:r>
          </a:p>
          <a:p>
            <a:pPr marL="672748" lvl="1" indent="-336374" algn="l">
              <a:lnSpc>
                <a:spcPts val="7790"/>
              </a:lnSpc>
              <a:buFont typeface="Arial"/>
              <a:buChar char="•"/>
            </a:pPr>
            <a:r>
              <a:rPr lang="en-US" sz="31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Ce qu’elle fait aux relations professionnelles et aux organisations </a:t>
            </a:r>
          </a:p>
          <a:p>
            <a:pPr algn="l">
              <a:lnSpc>
                <a:spcPts val="7790"/>
              </a:lnSpc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7790"/>
              </a:lnSpc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7790"/>
              </a:lnSpc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7790"/>
              </a:lnSpc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7540"/>
              </a:lnSpc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7540"/>
              </a:lnSpc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7540"/>
              </a:lnSpc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7540"/>
              </a:lnSpc>
              <a:spcBef>
                <a:spcPct val="0"/>
              </a:spcBef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40802" y="4131306"/>
            <a:ext cx="14406395" cy="2081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7700" b="1" spc="1478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ETHIQUE DE L’IA : DE QUOI PARLE T-ON ?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796411" y="1360532"/>
            <a:ext cx="1592821" cy="7565937"/>
            <a:chOff x="0" y="0"/>
            <a:chExt cx="419508" cy="19926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9508" cy="1992675"/>
            </a:xfrm>
            <a:custGeom>
              <a:avLst/>
              <a:gdLst/>
              <a:ahLst/>
              <a:cxnLst/>
              <a:rect l="l" t="t" r="r" b="b"/>
              <a:pathLst>
                <a:path w="419508" h="1992675">
                  <a:moveTo>
                    <a:pt x="209754" y="0"/>
                  </a:moveTo>
                  <a:lnTo>
                    <a:pt x="209754" y="0"/>
                  </a:lnTo>
                  <a:cubicBezTo>
                    <a:pt x="325598" y="0"/>
                    <a:pt x="419508" y="93910"/>
                    <a:pt x="419508" y="209754"/>
                  </a:cubicBezTo>
                  <a:lnTo>
                    <a:pt x="419508" y="1782920"/>
                  </a:lnTo>
                  <a:cubicBezTo>
                    <a:pt x="419508" y="1898765"/>
                    <a:pt x="325598" y="1992675"/>
                    <a:pt x="209754" y="1992675"/>
                  </a:cubicBezTo>
                  <a:lnTo>
                    <a:pt x="209754" y="1992675"/>
                  </a:lnTo>
                  <a:cubicBezTo>
                    <a:pt x="93910" y="1992675"/>
                    <a:pt x="0" y="1898765"/>
                    <a:pt x="0" y="1782920"/>
                  </a:cubicBezTo>
                  <a:lnTo>
                    <a:pt x="0" y="209754"/>
                  </a:lnTo>
                  <a:cubicBezTo>
                    <a:pt x="0" y="93910"/>
                    <a:pt x="93910" y="0"/>
                    <a:pt x="209754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33375"/>
              <a:ext cx="419508" cy="2326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491589" y="1360532"/>
            <a:ext cx="1592821" cy="7565937"/>
            <a:chOff x="0" y="0"/>
            <a:chExt cx="419508" cy="19926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19508" cy="1992675"/>
            </a:xfrm>
            <a:custGeom>
              <a:avLst/>
              <a:gdLst/>
              <a:ahLst/>
              <a:cxnLst/>
              <a:rect l="l" t="t" r="r" b="b"/>
              <a:pathLst>
                <a:path w="419508" h="1992675">
                  <a:moveTo>
                    <a:pt x="209754" y="0"/>
                  </a:moveTo>
                  <a:lnTo>
                    <a:pt x="209754" y="0"/>
                  </a:lnTo>
                  <a:cubicBezTo>
                    <a:pt x="325598" y="0"/>
                    <a:pt x="419508" y="93910"/>
                    <a:pt x="419508" y="209754"/>
                  </a:cubicBezTo>
                  <a:lnTo>
                    <a:pt x="419508" y="1782920"/>
                  </a:lnTo>
                  <a:cubicBezTo>
                    <a:pt x="419508" y="1898765"/>
                    <a:pt x="325598" y="1992675"/>
                    <a:pt x="209754" y="1992675"/>
                  </a:cubicBezTo>
                  <a:lnTo>
                    <a:pt x="209754" y="1992675"/>
                  </a:lnTo>
                  <a:cubicBezTo>
                    <a:pt x="93910" y="1992675"/>
                    <a:pt x="0" y="1898765"/>
                    <a:pt x="0" y="1782920"/>
                  </a:cubicBezTo>
                  <a:lnTo>
                    <a:pt x="0" y="209754"/>
                  </a:lnTo>
                  <a:cubicBezTo>
                    <a:pt x="0" y="93910"/>
                    <a:pt x="93910" y="0"/>
                    <a:pt x="209754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33375"/>
              <a:ext cx="419508" cy="2326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5396" y="632693"/>
            <a:ext cx="16797208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QUESTION DES BIAIS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8287" y="1633607"/>
            <a:ext cx="17891426" cy="12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90"/>
              </a:lnSpc>
            </a:pPr>
            <a:r>
              <a:rPr lang="en-US" sz="31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Systèmes d’IA apprennent à partir de données construites dans des contextes sociaux chargés d’inégalités. </a:t>
            </a:r>
            <a:r>
              <a:rPr lang="en-US" sz="31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Modèles cristallisent et reproduisent ces inégalités. </a:t>
            </a:r>
          </a:p>
          <a:p>
            <a:pPr algn="l">
              <a:lnSpc>
                <a:spcPts val="7790"/>
              </a:lnSpc>
            </a:pPr>
            <a:endParaRPr lang="en-US" sz="3116" b="1">
              <a:solidFill>
                <a:srgbClr val="2E2E2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7790"/>
              </a:lnSpc>
            </a:pPr>
            <a:r>
              <a:rPr lang="en-US" sz="31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Tendance à confier certains processus de recrutement à l’IA. Problème : secteur du travail est historiquement traversé par des discriminations à l’embauche</a:t>
            </a:r>
          </a:p>
          <a:p>
            <a:pPr algn="l">
              <a:lnSpc>
                <a:spcPts val="7790"/>
              </a:lnSpc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7790"/>
              </a:lnSpc>
            </a:pPr>
            <a:r>
              <a:rPr lang="en-US" sz="31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Difficile à percevoir puisque l’IA donne une </a:t>
            </a:r>
            <a:r>
              <a:rPr lang="en-US" sz="31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impression de neutralité/objectivité</a:t>
            </a:r>
          </a:p>
          <a:p>
            <a:pPr algn="l">
              <a:lnSpc>
                <a:spcPts val="7790"/>
              </a:lnSpc>
            </a:pPr>
            <a:endParaRPr lang="en-US" sz="3116" b="1">
              <a:solidFill>
                <a:srgbClr val="2E2E2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7790"/>
              </a:lnSpc>
            </a:pPr>
            <a:endParaRPr lang="en-US" sz="3116" b="1">
              <a:solidFill>
                <a:srgbClr val="2E2E2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7790"/>
              </a:lnSpc>
            </a:pPr>
            <a:endParaRPr lang="en-US" sz="3116" b="1">
              <a:solidFill>
                <a:srgbClr val="2E2E2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7540"/>
              </a:lnSpc>
            </a:pPr>
            <a:endParaRPr lang="en-US" sz="3116" b="1">
              <a:solidFill>
                <a:srgbClr val="2E2E2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7540"/>
              </a:lnSpc>
            </a:pPr>
            <a:endParaRPr lang="en-US" sz="3116" b="1">
              <a:solidFill>
                <a:srgbClr val="2E2E2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7540"/>
              </a:lnSpc>
              <a:spcBef>
                <a:spcPct val="0"/>
              </a:spcBef>
            </a:pPr>
            <a:endParaRPr lang="en-US" sz="3116" b="1">
              <a:solidFill>
                <a:srgbClr val="2E2E2E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5396" y="1767408"/>
            <a:ext cx="16797208" cy="754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87"/>
              </a:lnSpc>
            </a:pPr>
            <a:r>
              <a:rPr lang="en-US" sz="2675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Systèmes d’IA reposent sur la collecte et l’analyse de quantités massives de données. Augmentation des capacités de suivi et de mesure des activités professionnelles. </a:t>
            </a:r>
          </a:p>
          <a:p>
            <a:pPr algn="l">
              <a:lnSpc>
                <a:spcPts val="6687"/>
              </a:lnSpc>
            </a:pPr>
            <a:endParaRPr lang="en-US" sz="2675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6687"/>
              </a:lnSpc>
            </a:pPr>
            <a:endParaRPr lang="en-US" sz="2675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6687"/>
              </a:lnSpc>
            </a:pPr>
            <a:endParaRPr lang="en-US" sz="2675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6687"/>
              </a:lnSpc>
            </a:pPr>
            <a:endParaRPr lang="en-US" sz="2675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6687"/>
              </a:lnSpc>
            </a:pPr>
            <a:r>
              <a:rPr lang="en-US" sz="2675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                           </a:t>
            </a:r>
            <a:r>
              <a:rPr lang="en-US" sz="2675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Source : 20minutes. Publié le 09/11/2021</a:t>
            </a:r>
          </a:p>
          <a:p>
            <a:pPr algn="l">
              <a:lnSpc>
                <a:spcPts val="6687"/>
              </a:lnSpc>
            </a:pPr>
            <a:r>
              <a:rPr lang="en-US" sz="2675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Peut renforcer le contrôle sur les salariés, ainsi que les pratiques de “cost-killing”</a:t>
            </a:r>
          </a:p>
          <a:p>
            <a:pPr algn="l">
              <a:lnSpc>
                <a:spcPts val="6687"/>
              </a:lnSpc>
              <a:spcBef>
                <a:spcPct val="0"/>
              </a:spcBef>
            </a:pPr>
            <a:endParaRPr lang="en-US" sz="2675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2554400" y="4096503"/>
            <a:ext cx="12464463" cy="2706626"/>
          </a:xfrm>
          <a:custGeom>
            <a:avLst/>
            <a:gdLst/>
            <a:ahLst/>
            <a:cxnLst/>
            <a:rect l="l" t="t" r="r" b="b"/>
            <a:pathLst>
              <a:path w="12464463" h="2706626">
                <a:moveTo>
                  <a:pt x="0" y="0"/>
                </a:moveTo>
                <a:lnTo>
                  <a:pt x="12464463" y="0"/>
                </a:lnTo>
                <a:lnTo>
                  <a:pt x="12464463" y="2706626"/>
                </a:lnTo>
                <a:lnTo>
                  <a:pt x="0" y="27066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745396" y="632693"/>
            <a:ext cx="16797208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IA, VIE PRIVÉE ET SURVEILLANCE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8287" y="1542997"/>
            <a:ext cx="17891426" cy="13446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40"/>
              </a:lnSpc>
            </a:pP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L’intelligence artificielle n’est pas immatérielle !</a:t>
            </a:r>
          </a:p>
          <a:p>
            <a:pPr marL="651159" lvl="1" indent="-325579" algn="l">
              <a:lnSpc>
                <a:spcPts val="7540"/>
              </a:lnSpc>
              <a:buFont typeface="Arial"/>
              <a:buChar char="•"/>
            </a:pP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Infrastructures importantes (data centers, serveurs, composants informatiques issus de l’extraction minière)</a:t>
            </a:r>
          </a:p>
          <a:p>
            <a:pPr marL="651159" lvl="1" indent="-325579" algn="l">
              <a:lnSpc>
                <a:spcPts val="7540"/>
              </a:lnSpc>
              <a:buFont typeface="Arial"/>
              <a:buChar char="•"/>
            </a:pP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Consommation importante de ressources, artificialisation des sols </a:t>
            </a:r>
          </a:p>
          <a:p>
            <a:pPr algn="l">
              <a:lnSpc>
                <a:spcPts val="7790"/>
              </a:lnSpc>
            </a:pPr>
            <a:endParaRPr lang="en-US" sz="30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7790"/>
              </a:lnSpc>
            </a:pPr>
            <a:endParaRPr lang="en-US" sz="30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7790"/>
              </a:lnSpc>
            </a:pPr>
            <a:endParaRPr lang="en-US" sz="30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672748" lvl="1" indent="-336374" algn="l">
              <a:lnSpc>
                <a:spcPts val="7790"/>
              </a:lnSpc>
              <a:buFont typeface="Arial"/>
              <a:buChar char="•"/>
            </a:pPr>
            <a:r>
              <a:rPr lang="en-US" sz="31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Data centers : surfaces foncières importantes mais peu d’emplois créés ! </a:t>
            </a:r>
          </a:p>
          <a:p>
            <a:pPr algn="l">
              <a:lnSpc>
                <a:spcPts val="7790"/>
              </a:lnSpc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7790"/>
              </a:lnSpc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7790"/>
              </a:lnSpc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7540"/>
              </a:lnSpc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7540"/>
              </a:lnSpc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7540"/>
              </a:lnSpc>
              <a:spcBef>
                <a:spcPct val="0"/>
              </a:spcBef>
            </a:pPr>
            <a:endParaRPr lang="en-US" sz="3116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2245911" y="5539282"/>
            <a:ext cx="12877232" cy="2931831"/>
          </a:xfrm>
          <a:custGeom>
            <a:avLst/>
            <a:gdLst/>
            <a:ahLst/>
            <a:cxnLst/>
            <a:rect l="l" t="t" r="r" b="b"/>
            <a:pathLst>
              <a:path w="12877232" h="2931831">
                <a:moveTo>
                  <a:pt x="0" y="0"/>
                </a:moveTo>
                <a:lnTo>
                  <a:pt x="12877231" y="0"/>
                </a:lnTo>
                <a:lnTo>
                  <a:pt x="12877231" y="2931830"/>
                </a:lnTo>
                <a:lnTo>
                  <a:pt x="0" y="29318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234870" y="619125"/>
            <a:ext cx="17818260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IA ET ENJEUX ENVIRONNEMENTAUX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96373" y="3645149"/>
            <a:ext cx="14406395" cy="4024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7700" b="1" spc="1478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QUELLES MARGES DE MANOEUVRE ?</a:t>
            </a:r>
          </a:p>
          <a:p>
            <a:pPr algn="ctr">
              <a:lnSpc>
                <a:spcPts val="7700"/>
              </a:lnSpc>
            </a:pPr>
            <a:r>
              <a:rPr lang="en-US" sz="7700" b="1" spc="1478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COMMENT REPRENDRE LA MAIN 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796411" y="1360532"/>
            <a:ext cx="1592821" cy="7565937"/>
            <a:chOff x="0" y="0"/>
            <a:chExt cx="419508" cy="19926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9508" cy="1992675"/>
            </a:xfrm>
            <a:custGeom>
              <a:avLst/>
              <a:gdLst/>
              <a:ahLst/>
              <a:cxnLst/>
              <a:rect l="l" t="t" r="r" b="b"/>
              <a:pathLst>
                <a:path w="419508" h="1992675">
                  <a:moveTo>
                    <a:pt x="209754" y="0"/>
                  </a:moveTo>
                  <a:lnTo>
                    <a:pt x="209754" y="0"/>
                  </a:lnTo>
                  <a:cubicBezTo>
                    <a:pt x="325598" y="0"/>
                    <a:pt x="419508" y="93910"/>
                    <a:pt x="419508" y="209754"/>
                  </a:cubicBezTo>
                  <a:lnTo>
                    <a:pt x="419508" y="1782920"/>
                  </a:lnTo>
                  <a:cubicBezTo>
                    <a:pt x="419508" y="1898765"/>
                    <a:pt x="325598" y="1992675"/>
                    <a:pt x="209754" y="1992675"/>
                  </a:cubicBezTo>
                  <a:lnTo>
                    <a:pt x="209754" y="1992675"/>
                  </a:lnTo>
                  <a:cubicBezTo>
                    <a:pt x="93910" y="1992675"/>
                    <a:pt x="0" y="1898765"/>
                    <a:pt x="0" y="1782920"/>
                  </a:cubicBezTo>
                  <a:lnTo>
                    <a:pt x="0" y="209754"/>
                  </a:lnTo>
                  <a:cubicBezTo>
                    <a:pt x="0" y="93910"/>
                    <a:pt x="93910" y="0"/>
                    <a:pt x="209754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33375"/>
              <a:ext cx="419508" cy="2326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491589" y="1360532"/>
            <a:ext cx="1592821" cy="7565937"/>
            <a:chOff x="0" y="0"/>
            <a:chExt cx="419508" cy="19926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19508" cy="1992675"/>
            </a:xfrm>
            <a:custGeom>
              <a:avLst/>
              <a:gdLst/>
              <a:ahLst/>
              <a:cxnLst/>
              <a:rect l="l" t="t" r="r" b="b"/>
              <a:pathLst>
                <a:path w="419508" h="1992675">
                  <a:moveTo>
                    <a:pt x="209754" y="0"/>
                  </a:moveTo>
                  <a:lnTo>
                    <a:pt x="209754" y="0"/>
                  </a:lnTo>
                  <a:cubicBezTo>
                    <a:pt x="325598" y="0"/>
                    <a:pt x="419508" y="93910"/>
                    <a:pt x="419508" y="209754"/>
                  </a:cubicBezTo>
                  <a:lnTo>
                    <a:pt x="419508" y="1782920"/>
                  </a:lnTo>
                  <a:cubicBezTo>
                    <a:pt x="419508" y="1898765"/>
                    <a:pt x="325598" y="1992675"/>
                    <a:pt x="209754" y="1992675"/>
                  </a:cubicBezTo>
                  <a:lnTo>
                    <a:pt x="209754" y="1992675"/>
                  </a:lnTo>
                  <a:cubicBezTo>
                    <a:pt x="93910" y="1992675"/>
                    <a:pt x="0" y="1898765"/>
                    <a:pt x="0" y="1782920"/>
                  </a:cubicBezTo>
                  <a:lnTo>
                    <a:pt x="0" y="209754"/>
                  </a:lnTo>
                  <a:cubicBezTo>
                    <a:pt x="0" y="93910"/>
                    <a:pt x="93910" y="0"/>
                    <a:pt x="209754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33375"/>
              <a:ext cx="419508" cy="2326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51722" y="3165723"/>
            <a:ext cx="12732936" cy="6461965"/>
          </a:xfrm>
          <a:custGeom>
            <a:avLst/>
            <a:gdLst/>
            <a:ahLst/>
            <a:cxnLst/>
            <a:rect l="l" t="t" r="r" b="b"/>
            <a:pathLst>
              <a:path w="12732936" h="6461965">
                <a:moveTo>
                  <a:pt x="0" y="0"/>
                </a:moveTo>
                <a:lnTo>
                  <a:pt x="12732936" y="0"/>
                </a:lnTo>
                <a:lnTo>
                  <a:pt x="12732936" y="6461965"/>
                </a:lnTo>
                <a:lnTo>
                  <a:pt x="0" y="64619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745396" y="632693"/>
            <a:ext cx="16797208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REGULER L’IA PAR LA LOI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5396" y="1349093"/>
            <a:ext cx="17891426" cy="181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1159" lvl="1" indent="-325579" algn="l">
              <a:lnSpc>
                <a:spcPts val="7540"/>
              </a:lnSpc>
              <a:buFont typeface="Arial"/>
              <a:buChar char="•"/>
            </a:pPr>
            <a:r>
              <a:rPr lang="en-US" sz="3016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régulation par le droit : l’IA act ou RIA   </a:t>
            </a:r>
          </a:p>
          <a:p>
            <a:pPr algn="l">
              <a:lnSpc>
                <a:spcPts val="7540"/>
              </a:lnSpc>
              <a:spcBef>
                <a:spcPct val="0"/>
              </a:spcBef>
            </a:pPr>
            <a:endParaRPr lang="en-US" sz="3016" b="1">
              <a:solidFill>
                <a:srgbClr val="2E2E2E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5396" y="632693"/>
            <a:ext cx="16797208" cy="162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REGULER L’IA PAR LE MANAGEMENT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00125" y="4014638"/>
            <a:ext cx="14890159" cy="4662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1927" lvl="1" indent="-270964" algn="l">
              <a:lnSpc>
                <a:spcPts val="6275"/>
              </a:lnSpc>
              <a:buFont typeface="Arial"/>
              <a:buChar char="•"/>
            </a:pPr>
            <a:r>
              <a:rPr lang="en-US" sz="2510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Mise en discussion des pratiques (et du shadow IA) </a:t>
            </a:r>
          </a:p>
          <a:p>
            <a:pPr marL="541927" lvl="1" indent="-270964" algn="l">
              <a:lnSpc>
                <a:spcPts val="6275"/>
              </a:lnSpc>
              <a:buFont typeface="Arial"/>
              <a:buChar char="•"/>
            </a:pPr>
            <a:r>
              <a:rPr lang="en-US" sz="2510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Etre dans une logique d’expérimentation et se poser les bonnes questions </a:t>
            </a:r>
          </a:p>
          <a:p>
            <a:pPr marL="541927" lvl="1" indent="-270964" algn="l">
              <a:lnSpc>
                <a:spcPts val="6275"/>
              </a:lnSpc>
              <a:buFont typeface="Arial"/>
              <a:buChar char="•"/>
            </a:pPr>
            <a:r>
              <a:rPr lang="en-US" sz="2510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Formation au delà de la “formation au prompt” (impact métier, risques environnementaux,...)</a:t>
            </a:r>
          </a:p>
          <a:p>
            <a:pPr marL="541927" lvl="1" indent="-270964" algn="l">
              <a:lnSpc>
                <a:spcPts val="6275"/>
              </a:lnSpc>
              <a:buFont typeface="Arial"/>
              <a:buChar char="•"/>
            </a:pPr>
            <a:r>
              <a:rPr lang="en-US" sz="2510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Définition de règles d’usage (vis-à-vis public, en interne), gestion de l’infobésité </a:t>
            </a:r>
          </a:p>
          <a:p>
            <a:pPr algn="l">
              <a:lnSpc>
                <a:spcPts val="6275"/>
              </a:lnSpc>
              <a:spcBef>
                <a:spcPct val="0"/>
              </a:spcBef>
            </a:pPr>
            <a:endParaRPr lang="en-US" sz="2510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5396" y="632693"/>
            <a:ext cx="16797208" cy="162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REGULER L’IA PAR LE DIALOGUE SOCIAL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65194" y="2399690"/>
            <a:ext cx="16107419" cy="6858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2"/>
              </a:lnSpc>
            </a:pPr>
            <a:endParaRPr/>
          </a:p>
          <a:p>
            <a:pPr algn="l">
              <a:lnSpc>
                <a:spcPts val="4465"/>
              </a:lnSpc>
            </a:pPr>
            <a:r>
              <a:rPr lang="en-US" sz="2880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La nécessité d’instaurer un dialogue en continu, évolutif et itératif</a:t>
            </a:r>
          </a:p>
          <a:p>
            <a:pPr algn="l">
              <a:lnSpc>
                <a:spcPts val="4465"/>
              </a:lnSpc>
            </a:pPr>
            <a:r>
              <a:rPr lang="en-US" sz="2880" b="1">
                <a:solidFill>
                  <a:srgbClr val="2E2E2E"/>
                </a:solidFill>
                <a:latin typeface="Poppins Bold"/>
                <a:ea typeface="Poppins Bold"/>
                <a:cs typeface="Poppins Bold"/>
                <a:sym typeface="Poppins Bold"/>
              </a:rPr>
              <a:t>ex de l’accord signé par la MAIF</a:t>
            </a:r>
          </a:p>
          <a:p>
            <a:pPr marL="621991" lvl="1" indent="-310996" algn="l">
              <a:lnSpc>
                <a:spcPts val="4523"/>
              </a:lnSpc>
              <a:buFont typeface="Arial"/>
              <a:buChar char="•"/>
            </a:pPr>
            <a:r>
              <a:rPr lang="en-US" sz="2880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La préservation de l’emploi ; ​aucun licenciement pour motif économique lié au déploiement de l’IA ; ​</a:t>
            </a:r>
          </a:p>
          <a:p>
            <a:pPr marL="621991" lvl="1" indent="-310996" algn="l">
              <a:lnSpc>
                <a:spcPts val="4523"/>
              </a:lnSpc>
              <a:buFont typeface="Arial"/>
              <a:buChar char="•"/>
            </a:pPr>
            <a:r>
              <a:rPr lang="en-US" sz="2880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Transparence sur les solutions, analyse d’impacts </a:t>
            </a:r>
          </a:p>
          <a:p>
            <a:pPr marL="621991" lvl="1" indent="-310996" algn="l">
              <a:lnSpc>
                <a:spcPts val="4523"/>
              </a:lnSpc>
              <a:buFont typeface="Arial"/>
              <a:buChar char="•"/>
            </a:pPr>
            <a:r>
              <a:rPr lang="en-US" sz="2880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Formation, accompagnement; ​</a:t>
            </a:r>
          </a:p>
          <a:p>
            <a:pPr marL="621991" lvl="1" indent="-310996" algn="l">
              <a:lnSpc>
                <a:spcPts val="4523"/>
              </a:lnSpc>
              <a:buFont typeface="Arial"/>
              <a:buChar char="•"/>
            </a:pPr>
            <a:r>
              <a:rPr lang="en-US" sz="2880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Les gains d’efficacité réinvestis dans l’amélioration de la relation de service et dans l’enrichissement des activités. </a:t>
            </a:r>
          </a:p>
          <a:p>
            <a:pPr marL="621991" lvl="1" indent="-310996" algn="l">
              <a:lnSpc>
                <a:spcPts val="4523"/>
              </a:lnSpc>
              <a:buFont typeface="Arial"/>
              <a:buChar char="•"/>
            </a:pPr>
            <a:r>
              <a:rPr lang="en-US" sz="2880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une commission IA rattachée au CSE : suivi des projets d’IA, des impacts,...</a:t>
            </a:r>
          </a:p>
          <a:p>
            <a:pPr algn="l">
              <a:lnSpc>
                <a:spcPts val="7202"/>
              </a:lnSpc>
              <a:spcBef>
                <a:spcPct val="0"/>
              </a:spcBef>
            </a:pPr>
            <a:endParaRPr lang="en-US" sz="2880">
              <a:solidFill>
                <a:srgbClr val="2E2E2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5396" y="632693"/>
            <a:ext cx="16797208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1152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ET CONTINUER À S’INFORMER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45396" y="3619119"/>
            <a:ext cx="17891426" cy="562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1159" lvl="1" indent="-325579" algn="l">
              <a:lnSpc>
                <a:spcPts val="7540"/>
              </a:lnSpc>
              <a:buFont typeface="Arial"/>
              <a:buChar char="•"/>
            </a:pP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https://www.anact.fr/transformations-numeriques</a:t>
            </a:r>
          </a:p>
          <a:p>
            <a:pPr marL="651159" lvl="1" indent="-325579" algn="l">
              <a:lnSpc>
                <a:spcPts val="7540"/>
              </a:lnSpc>
              <a:buFont typeface="Arial"/>
              <a:buChar char="•"/>
            </a:pP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https://danslesalgorithmes.net</a:t>
            </a:r>
          </a:p>
          <a:p>
            <a:pPr marL="651159" lvl="1" indent="-325579" algn="l">
              <a:lnSpc>
                <a:spcPts val="7540"/>
              </a:lnSpc>
              <a:buFont typeface="Arial"/>
              <a:buChar char="•"/>
            </a:pP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https://odap.fr</a:t>
            </a:r>
          </a:p>
          <a:p>
            <a:pPr marL="651159" lvl="1" indent="-325579" algn="l">
              <a:lnSpc>
                <a:spcPts val="7540"/>
              </a:lnSpc>
              <a:buFont typeface="Arial"/>
              <a:buChar char="•"/>
            </a:pP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quadrature du net </a:t>
            </a:r>
          </a:p>
          <a:p>
            <a:pPr marL="651159" lvl="1" indent="-325579" algn="l">
              <a:lnSpc>
                <a:spcPts val="7540"/>
              </a:lnSpc>
              <a:buFont typeface="Arial"/>
              <a:buChar char="•"/>
            </a:pP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https://dial-ia.fr</a:t>
            </a:r>
          </a:p>
          <a:p>
            <a:pPr marL="651159" lvl="1" indent="-325579" algn="l">
              <a:lnSpc>
                <a:spcPts val="7540"/>
              </a:lnSpc>
              <a:spcBef>
                <a:spcPct val="0"/>
              </a:spcBef>
              <a:buFont typeface="Arial"/>
              <a:buChar char="•"/>
            </a:pPr>
            <a:r>
              <a:rPr lang="en-US" sz="3016">
                <a:solidFill>
                  <a:srgbClr val="2E2E2E"/>
                </a:solidFill>
                <a:latin typeface="Poppins"/>
                <a:ea typeface="Poppins"/>
                <a:cs typeface="Poppins"/>
                <a:sym typeface="Poppins"/>
              </a:rPr>
              <a:t>documentaire “Les sacrifiés de l’IA” de Henri Poulain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96373" y="3645149"/>
            <a:ext cx="14406395" cy="1109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7700" b="1" spc="1478">
                <a:solidFill>
                  <a:srgbClr val="8D0000"/>
                </a:solidFill>
                <a:latin typeface="Poppins Bold"/>
                <a:ea typeface="Poppins Bold"/>
                <a:cs typeface="Poppins Bold"/>
                <a:sym typeface="Poppins Bold"/>
              </a:rPr>
              <a:t>MERCI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796411" y="1360532"/>
            <a:ext cx="1592821" cy="7565937"/>
            <a:chOff x="0" y="0"/>
            <a:chExt cx="419508" cy="19926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9508" cy="1992675"/>
            </a:xfrm>
            <a:custGeom>
              <a:avLst/>
              <a:gdLst/>
              <a:ahLst/>
              <a:cxnLst/>
              <a:rect l="l" t="t" r="r" b="b"/>
              <a:pathLst>
                <a:path w="419508" h="1992675">
                  <a:moveTo>
                    <a:pt x="209754" y="0"/>
                  </a:moveTo>
                  <a:lnTo>
                    <a:pt x="209754" y="0"/>
                  </a:lnTo>
                  <a:cubicBezTo>
                    <a:pt x="325598" y="0"/>
                    <a:pt x="419508" y="93910"/>
                    <a:pt x="419508" y="209754"/>
                  </a:cubicBezTo>
                  <a:lnTo>
                    <a:pt x="419508" y="1782920"/>
                  </a:lnTo>
                  <a:cubicBezTo>
                    <a:pt x="419508" y="1898765"/>
                    <a:pt x="325598" y="1992675"/>
                    <a:pt x="209754" y="1992675"/>
                  </a:cubicBezTo>
                  <a:lnTo>
                    <a:pt x="209754" y="1992675"/>
                  </a:lnTo>
                  <a:cubicBezTo>
                    <a:pt x="93910" y="1992675"/>
                    <a:pt x="0" y="1898765"/>
                    <a:pt x="0" y="1782920"/>
                  </a:cubicBezTo>
                  <a:lnTo>
                    <a:pt x="0" y="209754"/>
                  </a:lnTo>
                  <a:cubicBezTo>
                    <a:pt x="0" y="93910"/>
                    <a:pt x="93910" y="0"/>
                    <a:pt x="209754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33375"/>
              <a:ext cx="419508" cy="2326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491589" y="1360532"/>
            <a:ext cx="1592821" cy="7565937"/>
            <a:chOff x="0" y="0"/>
            <a:chExt cx="419508" cy="19926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19508" cy="1992675"/>
            </a:xfrm>
            <a:custGeom>
              <a:avLst/>
              <a:gdLst/>
              <a:ahLst/>
              <a:cxnLst/>
              <a:rect l="l" t="t" r="r" b="b"/>
              <a:pathLst>
                <a:path w="419508" h="1992675">
                  <a:moveTo>
                    <a:pt x="209754" y="0"/>
                  </a:moveTo>
                  <a:lnTo>
                    <a:pt x="209754" y="0"/>
                  </a:lnTo>
                  <a:cubicBezTo>
                    <a:pt x="325598" y="0"/>
                    <a:pt x="419508" y="93910"/>
                    <a:pt x="419508" y="209754"/>
                  </a:cubicBezTo>
                  <a:lnTo>
                    <a:pt x="419508" y="1782920"/>
                  </a:lnTo>
                  <a:cubicBezTo>
                    <a:pt x="419508" y="1898765"/>
                    <a:pt x="325598" y="1992675"/>
                    <a:pt x="209754" y="1992675"/>
                  </a:cubicBezTo>
                  <a:lnTo>
                    <a:pt x="209754" y="1992675"/>
                  </a:lnTo>
                  <a:cubicBezTo>
                    <a:pt x="93910" y="1992675"/>
                    <a:pt x="0" y="1898765"/>
                    <a:pt x="0" y="1782920"/>
                  </a:cubicBezTo>
                  <a:lnTo>
                    <a:pt x="0" y="209754"/>
                  </a:lnTo>
                  <a:cubicBezTo>
                    <a:pt x="0" y="93910"/>
                    <a:pt x="93910" y="0"/>
                    <a:pt x="209754" y="0"/>
                  </a:cubicBezTo>
                  <a:close/>
                </a:path>
              </a:pathLst>
            </a:custGeom>
            <a:solidFill>
              <a:srgbClr val="8D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33375"/>
              <a:ext cx="419508" cy="23260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4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1826</Words>
  <Application>Microsoft Office PowerPoint</Application>
  <PresentationFormat>Personnalisé</PresentationFormat>
  <Paragraphs>243</Paragraphs>
  <Slides>33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41" baseType="lpstr">
      <vt:lpstr>Canva Sans Bold</vt:lpstr>
      <vt:lpstr>Calibri</vt:lpstr>
      <vt:lpstr>Poppins Bold</vt:lpstr>
      <vt:lpstr>Poppins Bold Italics</vt:lpstr>
      <vt:lpstr>Poppins</vt:lpstr>
      <vt:lpstr>Arial</vt:lpstr>
      <vt:lpstr>Open Sans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L’IA :</dc:title>
  <dc:creator>Tristan Fournet</dc:creator>
  <cp:lastModifiedBy>Tristan Fournet</cp:lastModifiedBy>
  <cp:revision>1</cp:revision>
  <dcterms:created xsi:type="dcterms:W3CDTF">2006-08-16T00:00:00Z</dcterms:created>
  <dcterms:modified xsi:type="dcterms:W3CDTF">2026-05-25T14:05:28Z</dcterms:modified>
  <dc:identifier>DAHJjhzqm9k</dc:identifier>
</cp:coreProperties>
</file>